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26"/>
  </p:notesMasterIdLst>
  <p:sldIdLst>
    <p:sldId id="256" r:id="rId2"/>
    <p:sldId id="261" r:id="rId3"/>
    <p:sldId id="257" r:id="rId4"/>
    <p:sldId id="263" r:id="rId5"/>
    <p:sldId id="289" r:id="rId6"/>
    <p:sldId id="264" r:id="rId7"/>
    <p:sldId id="266" r:id="rId8"/>
    <p:sldId id="290" r:id="rId9"/>
    <p:sldId id="291" r:id="rId10"/>
    <p:sldId id="306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301" r:id="rId19"/>
    <p:sldId id="302" r:id="rId20"/>
    <p:sldId id="303" r:id="rId21"/>
    <p:sldId id="304" r:id="rId22"/>
    <p:sldId id="305" r:id="rId23"/>
    <p:sldId id="307" r:id="rId24"/>
    <p:sldId id="308" r:id="rId25"/>
  </p:sldIdLst>
  <p:sldSz cx="9144000" cy="514191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594E"/>
    <a:srgbClr val="F6B53E"/>
    <a:srgbClr val="56ABDD"/>
    <a:srgbClr val="C09CC2"/>
    <a:srgbClr val="9DD53E"/>
    <a:srgbClr val="E54B81"/>
    <a:srgbClr val="594D7B"/>
    <a:srgbClr val="FF3E3E"/>
    <a:srgbClr val="3B3B3B"/>
    <a:srgbClr val="C7C4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中等深淺樣式 1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淺色樣式 2 - 輔色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淺色樣式 2 - 輔色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56" autoAdjust="0"/>
    <p:restoredTop sz="94648"/>
  </p:normalViewPr>
  <p:slideViewPr>
    <p:cSldViewPr showGuides="1">
      <p:cViewPr>
        <p:scale>
          <a:sx n="106" d="100"/>
          <a:sy n="106" d="100"/>
        </p:scale>
        <p:origin x="-376" y="108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eg>
</file>

<file path=ppt/media/image2.jpeg>
</file>

<file path=ppt/media/image3.png>
</file>

<file path=ppt/media/image4.jpeg>
</file>

<file path=ppt/media/image5.jpe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03EE7F-99C3-4A5A-84F3-93B00FA08876}" type="datetimeFigureOut">
              <a:rPr lang="zh-CN" altLang="en-US" smtClean="0"/>
              <a:t>2018/5/24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8CC2D-76F1-462D-95A1-A11D843859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618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68CC2D-76F1-462D-95A1-A11D8438598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057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6732240" y="4443164"/>
            <a:ext cx="2133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14E4CDDA-C581-4247-B086-454B5140002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Text Box 147"/>
          <p:cNvSpPr txBox="1">
            <a:spLocks noChangeArrowheads="1"/>
          </p:cNvSpPr>
          <p:nvPr/>
        </p:nvSpPr>
        <p:spPr bwMode="auto">
          <a:xfrm>
            <a:off x="4393694" y="1809483"/>
            <a:ext cx="455829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>
            <a:spAutoFit/>
          </a:bodyPr>
          <a:lstStyle/>
          <a:p>
            <a:r>
              <a:rPr lang="zh-TW" altLang="en-US" sz="2800" b="1" dirty="0" smtClean="0">
                <a:solidFill>
                  <a:srgbClr val="3B3B3B"/>
                </a:solidFill>
                <a:latin typeface="微软雅黑" pitchFamily="34" charset="-122"/>
                <a:ea typeface="微软雅黑" pitchFamily="34" charset="-122"/>
              </a:rPr>
              <a:t>好行事曆</a:t>
            </a:r>
            <a:r>
              <a:rPr lang="en-US" altLang="zh-TW" sz="2800" b="1" dirty="0" smtClean="0">
                <a:solidFill>
                  <a:srgbClr val="3B3B3B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TW" altLang="en-US" sz="2800" b="1" dirty="0" smtClean="0">
                <a:solidFill>
                  <a:srgbClr val="3B3B3B"/>
                </a:solidFill>
                <a:latin typeface="微软雅黑" pitchFamily="34" charset="-122"/>
                <a:ea typeface="微软雅黑" pitchFamily="34" charset="-122"/>
              </a:rPr>
              <a:t>你最喜歡的行事曆</a:t>
            </a:r>
            <a:endParaRPr lang="zh-CN" altLang="en-US" sz="2800" b="1" dirty="0">
              <a:solidFill>
                <a:srgbClr val="3B3B3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96" name="Rectangle 148"/>
          <p:cNvSpPr>
            <a:spLocks noChangeArrowheads="1"/>
          </p:cNvSpPr>
          <p:nvPr/>
        </p:nvSpPr>
        <p:spPr bwMode="auto">
          <a:xfrm>
            <a:off x="4393694" y="2385745"/>
            <a:ext cx="4498786" cy="184666"/>
          </a:xfrm>
          <a:prstGeom prst="rect">
            <a:avLst/>
          </a:prstGeom>
          <a:solidFill>
            <a:srgbClr val="9DD53E"/>
          </a:solidFill>
          <a:ln>
            <a:noFill/>
          </a:ln>
        </p:spPr>
        <p:txBody>
          <a:bodyPr wrap="square" lIns="72000" tIns="0" rIns="72000" bIns="0">
            <a:spAutoFit/>
          </a:bodyPr>
          <a:lstStyle/>
          <a:p>
            <a:pPr algn="dist"/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</a:rPr>
              <a:t>MANAGEMENT </a:t>
            </a:r>
            <a:r>
              <a:rPr lang="en-US" altLang="zh-CN" sz="1200" smtClean="0">
                <a:solidFill>
                  <a:schemeClr val="bg1">
                    <a:lumMod val="95000"/>
                  </a:schemeClr>
                </a:solidFill>
              </a:rPr>
              <a:t>SCHEDULE ENTERPRISE ASSIGNMENT</a:t>
            </a:r>
            <a:endParaRPr lang="en-US" altLang="zh-CN" sz="12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293" name="Group 245"/>
          <p:cNvGrpSpPr/>
          <p:nvPr/>
        </p:nvGrpSpPr>
        <p:grpSpPr bwMode="auto">
          <a:xfrm>
            <a:off x="7031682" y="3103880"/>
            <a:ext cx="158750" cy="158750"/>
            <a:chOff x="3105" y="3028"/>
            <a:chExt cx="599" cy="600"/>
          </a:xfrm>
        </p:grpSpPr>
        <p:sp>
          <p:nvSpPr>
            <p:cNvPr id="2284" name="Oval 236"/>
            <p:cNvSpPr>
              <a:spLocks noChangeArrowheads="1"/>
            </p:cNvSpPr>
            <p:nvPr/>
          </p:nvSpPr>
          <p:spPr bwMode="auto">
            <a:xfrm>
              <a:off x="3105" y="3028"/>
              <a:ext cx="599" cy="600"/>
            </a:xfrm>
            <a:prstGeom prst="ellipse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90" name="Group 242"/>
            <p:cNvGrpSpPr/>
            <p:nvPr/>
          </p:nvGrpSpPr>
          <p:grpSpPr bwMode="auto">
            <a:xfrm>
              <a:off x="3268" y="3172"/>
              <a:ext cx="274" cy="312"/>
              <a:chOff x="3268" y="3172"/>
              <a:chExt cx="274" cy="312"/>
            </a:xfrm>
          </p:grpSpPr>
          <p:sp>
            <p:nvSpPr>
              <p:cNvPr id="2286" name="Freeform 238"/>
              <p:cNvSpPr>
                <a:spLocks noEditPoints="1"/>
              </p:cNvSpPr>
              <p:nvPr/>
            </p:nvSpPr>
            <p:spPr bwMode="auto">
              <a:xfrm>
                <a:off x="3331" y="3172"/>
                <a:ext cx="147" cy="147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7" name="Freeform 239"/>
              <p:cNvSpPr/>
              <p:nvPr/>
            </p:nvSpPr>
            <p:spPr bwMode="auto">
              <a:xfrm>
                <a:off x="3268" y="3335"/>
                <a:ext cx="274" cy="149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294" name="Text Box 246"/>
          <p:cNvSpPr txBox="1">
            <a:spLocks noChangeArrowheads="1"/>
          </p:cNvSpPr>
          <p:nvPr/>
        </p:nvSpPr>
        <p:spPr bwMode="auto">
          <a:xfrm>
            <a:off x="7193607" y="2745424"/>
            <a:ext cx="569387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TW" altLang="en-US" sz="100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第三組</a:t>
            </a:r>
            <a:endParaRPr lang="en-US" altLang="zh-TW" sz="1000" dirty="0" smtClean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TW" altLang="en-US" sz="1000" dirty="0" smtClean="0"/>
              <a:t>鄭紹雄</a:t>
            </a:r>
            <a:endParaRPr lang="en-US" altLang="zh-TW" sz="1000" dirty="0" smtClean="0"/>
          </a:p>
          <a:p>
            <a:r>
              <a:rPr lang="zh-TW" altLang="en-US" sz="1000" dirty="0"/>
              <a:t>楊軒</a:t>
            </a:r>
            <a:r>
              <a:rPr lang="zh-TW" altLang="en-US" sz="1000" dirty="0" smtClean="0"/>
              <a:t>宇</a:t>
            </a:r>
            <a:endParaRPr lang="en-US" altLang="zh-TW" sz="1000" dirty="0" smtClean="0"/>
          </a:p>
          <a:p>
            <a:r>
              <a:rPr lang="zh-TW" altLang="en-US" sz="1000" dirty="0"/>
              <a:t>張鈞</a:t>
            </a:r>
            <a:r>
              <a:rPr lang="zh-TW" altLang="en-US" sz="1000" dirty="0" smtClean="0"/>
              <a:t>棠</a:t>
            </a:r>
            <a:endParaRPr lang="en-US" altLang="zh-TW" sz="1000" dirty="0" smtClean="0"/>
          </a:p>
          <a:p>
            <a:r>
              <a:rPr lang="zh-TW" altLang="en-US" sz="1000" dirty="0" smtClean="0"/>
              <a:t>許新源</a:t>
            </a:r>
            <a:endParaRPr lang="en-US" altLang="zh-TW" sz="1000" dirty="0" smtClean="0"/>
          </a:p>
          <a:p>
            <a:r>
              <a:rPr lang="zh-TW" altLang="en-US" sz="1000" dirty="0" smtClean="0"/>
              <a:t>賴俊霖</a:t>
            </a:r>
            <a:endParaRPr lang="en-US" altLang="zh-TW" sz="1000" dirty="0" smtClean="0"/>
          </a:p>
          <a:p>
            <a:r>
              <a:rPr lang="zh-TW" altLang="en-US" sz="1000" dirty="0" smtClean="0"/>
              <a:t>曾家豪</a:t>
            </a:r>
            <a:endParaRPr lang="en-US" altLang="zh-TW" sz="1000" dirty="0" smtClean="0"/>
          </a:p>
          <a:p>
            <a:r>
              <a:rPr lang="zh-TW" altLang="en-US" sz="1000" dirty="0" smtClean="0"/>
              <a:t>林晉廷</a:t>
            </a:r>
            <a:endParaRPr lang="en-US" altLang="zh-TW" sz="1000" dirty="0" smtClean="0"/>
          </a:p>
          <a:p>
            <a:r>
              <a:rPr lang="zh-TW" altLang="en-US" sz="1000" dirty="0"/>
              <a:t>鄭穎謙</a:t>
            </a:r>
            <a:endParaRPr lang="en-US" altLang="zh-CN" sz="100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96" name="组合 2295"/>
          <p:cNvGrpSpPr/>
          <p:nvPr/>
        </p:nvGrpSpPr>
        <p:grpSpPr>
          <a:xfrm>
            <a:off x="1491308" y="-160779"/>
            <a:ext cx="817552" cy="2325133"/>
            <a:chOff x="693612" y="-428263"/>
            <a:chExt cx="1045159" cy="2972458"/>
          </a:xfrm>
        </p:grpSpPr>
        <p:grpSp>
          <p:nvGrpSpPr>
            <p:cNvPr id="2242" name="组合 2241"/>
            <p:cNvGrpSpPr/>
            <p:nvPr/>
          </p:nvGrpSpPr>
          <p:grpSpPr>
            <a:xfrm>
              <a:off x="693612" y="1462555"/>
              <a:ext cx="1045159" cy="1081640"/>
              <a:chOff x="-5944343" y="-364331"/>
              <a:chExt cx="1819275" cy="1882776"/>
            </a:xfrm>
          </p:grpSpPr>
          <p:sp>
            <p:nvSpPr>
              <p:cNvPr id="15" name="Freeform 264"/>
              <p:cNvSpPr/>
              <p:nvPr/>
            </p:nvSpPr>
            <p:spPr bwMode="auto">
              <a:xfrm>
                <a:off x="-5544293" y="-364331"/>
                <a:ext cx="1041400" cy="1514475"/>
              </a:xfrm>
              <a:custGeom>
                <a:avLst/>
                <a:gdLst>
                  <a:gd name="T0" fmla="*/ 302 w 328"/>
                  <a:gd name="T1" fmla="*/ 223 h 476"/>
                  <a:gd name="T2" fmla="*/ 240 w 328"/>
                  <a:gd name="T3" fmla="*/ 167 h 476"/>
                  <a:gd name="T4" fmla="*/ 240 w 328"/>
                  <a:gd name="T5" fmla="*/ 38 h 476"/>
                  <a:gd name="T6" fmla="*/ 237 w 328"/>
                  <a:gd name="T7" fmla="*/ 31 h 476"/>
                  <a:gd name="T8" fmla="*/ 166 w 328"/>
                  <a:gd name="T9" fmla="*/ 0 h 476"/>
                  <a:gd name="T10" fmla="*/ 89 w 328"/>
                  <a:gd name="T11" fmla="*/ 30 h 476"/>
                  <a:gd name="T12" fmla="*/ 86 w 328"/>
                  <a:gd name="T13" fmla="*/ 38 h 476"/>
                  <a:gd name="T14" fmla="*/ 85 w 328"/>
                  <a:gd name="T15" fmla="*/ 168 h 476"/>
                  <a:gd name="T16" fmla="*/ 26 w 328"/>
                  <a:gd name="T17" fmla="*/ 224 h 476"/>
                  <a:gd name="T18" fmla="*/ 0 w 328"/>
                  <a:gd name="T19" fmla="*/ 312 h 476"/>
                  <a:gd name="T20" fmla="*/ 164 w 328"/>
                  <a:gd name="T21" fmla="*/ 476 h 476"/>
                  <a:gd name="T22" fmla="*/ 328 w 328"/>
                  <a:gd name="T23" fmla="*/ 312 h 476"/>
                  <a:gd name="T24" fmla="*/ 302 w 328"/>
                  <a:gd name="T25" fmla="*/ 223 h 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6">
                    <a:moveTo>
                      <a:pt x="302" y="223"/>
                    </a:moveTo>
                    <a:cubicBezTo>
                      <a:pt x="286" y="199"/>
                      <a:pt x="265" y="180"/>
                      <a:pt x="240" y="167"/>
                    </a:cubicBezTo>
                    <a:cubicBezTo>
                      <a:pt x="240" y="166"/>
                      <a:pt x="240" y="38"/>
                      <a:pt x="240" y="38"/>
                    </a:cubicBezTo>
                    <a:cubicBezTo>
                      <a:pt x="240" y="35"/>
                      <a:pt x="239" y="33"/>
                      <a:pt x="237" y="31"/>
                    </a:cubicBezTo>
                    <a:cubicBezTo>
                      <a:pt x="236" y="30"/>
                      <a:pt x="211" y="0"/>
                      <a:pt x="166" y="0"/>
                    </a:cubicBezTo>
                    <a:cubicBezTo>
                      <a:pt x="121" y="0"/>
                      <a:pt x="90" y="29"/>
                      <a:pt x="89" y="30"/>
                    </a:cubicBezTo>
                    <a:cubicBezTo>
                      <a:pt x="87" y="32"/>
                      <a:pt x="86" y="35"/>
                      <a:pt x="86" y="38"/>
                    </a:cubicBezTo>
                    <a:cubicBezTo>
                      <a:pt x="86" y="38"/>
                      <a:pt x="86" y="167"/>
                      <a:pt x="85" y="168"/>
                    </a:cubicBezTo>
                    <a:cubicBezTo>
                      <a:pt x="61" y="182"/>
                      <a:pt x="41" y="201"/>
                      <a:pt x="26" y="224"/>
                    </a:cubicBezTo>
                    <a:cubicBezTo>
                      <a:pt x="9" y="250"/>
                      <a:pt x="0" y="281"/>
                      <a:pt x="0" y="312"/>
                    </a:cubicBezTo>
                    <a:cubicBezTo>
                      <a:pt x="0" y="402"/>
                      <a:pt x="74" y="476"/>
                      <a:pt x="164" y="476"/>
                    </a:cubicBezTo>
                    <a:cubicBezTo>
                      <a:pt x="255" y="476"/>
                      <a:pt x="328" y="402"/>
                      <a:pt x="328" y="312"/>
                    </a:cubicBezTo>
                    <a:cubicBezTo>
                      <a:pt x="328" y="280"/>
                      <a:pt x="319" y="249"/>
                      <a:pt x="302" y="223"/>
                    </a:cubicBez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265"/>
              <p:cNvSpPr>
                <a:spLocks noEditPoints="1"/>
              </p:cNvSpPr>
              <p:nvPr/>
            </p:nvSpPr>
            <p:spPr bwMode="auto">
              <a:xfrm>
                <a:off x="-5544293" y="-364331"/>
                <a:ext cx="1038225" cy="1514475"/>
              </a:xfrm>
              <a:custGeom>
                <a:avLst/>
                <a:gdLst>
                  <a:gd name="T0" fmla="*/ 327 w 327"/>
                  <a:gd name="T1" fmla="*/ 312 h 476"/>
                  <a:gd name="T2" fmla="*/ 239 w 327"/>
                  <a:gd name="T3" fmla="*/ 167 h 476"/>
                  <a:gd name="T4" fmla="*/ 237 w 327"/>
                  <a:gd name="T5" fmla="*/ 31 h 476"/>
                  <a:gd name="T6" fmla="*/ 88 w 327"/>
                  <a:gd name="T7" fmla="*/ 30 h 476"/>
                  <a:gd name="T8" fmla="*/ 84 w 327"/>
                  <a:gd name="T9" fmla="*/ 168 h 476"/>
                  <a:gd name="T10" fmla="*/ 0 w 327"/>
                  <a:gd name="T11" fmla="*/ 312 h 476"/>
                  <a:gd name="T12" fmla="*/ 106 w 327"/>
                  <a:gd name="T13" fmla="*/ 56 h 476"/>
                  <a:gd name="T14" fmla="*/ 218 w 327"/>
                  <a:gd name="T15" fmla="*/ 100 h 476"/>
                  <a:gd name="T16" fmla="*/ 106 w 327"/>
                  <a:gd name="T17" fmla="*/ 56 h 476"/>
                  <a:gd name="T18" fmla="*/ 218 w 327"/>
                  <a:gd name="T19" fmla="*/ 121 h 476"/>
                  <a:gd name="T20" fmla="*/ 218 w 327"/>
                  <a:gd name="T21" fmla="*/ 141 h 476"/>
                  <a:gd name="T22" fmla="*/ 106 w 327"/>
                  <a:gd name="T23" fmla="*/ 101 h 476"/>
                  <a:gd name="T24" fmla="*/ 158 w 327"/>
                  <a:gd name="T25" fmla="*/ 307 h 476"/>
                  <a:gd name="T26" fmla="*/ 137 w 327"/>
                  <a:gd name="T27" fmla="*/ 299 h 476"/>
                  <a:gd name="T28" fmla="*/ 145 w 327"/>
                  <a:gd name="T29" fmla="*/ 149 h 476"/>
                  <a:gd name="T30" fmla="*/ 171 w 327"/>
                  <a:gd name="T31" fmla="*/ 170 h 476"/>
                  <a:gd name="T32" fmla="*/ 162 w 327"/>
                  <a:gd name="T33" fmla="*/ 304 h 476"/>
                  <a:gd name="T34" fmla="*/ 158 w 327"/>
                  <a:gd name="T35" fmla="*/ 342 h 476"/>
                  <a:gd name="T36" fmla="*/ 158 w 327"/>
                  <a:gd name="T37" fmla="*/ 324 h 476"/>
                  <a:gd name="T38" fmla="*/ 101 w 327"/>
                  <a:gd name="T39" fmla="*/ 183 h 476"/>
                  <a:gd name="T40" fmla="*/ 106 w 327"/>
                  <a:gd name="T41" fmla="*/ 143 h 476"/>
                  <a:gd name="T42" fmla="*/ 135 w 327"/>
                  <a:gd name="T43" fmla="*/ 170 h 476"/>
                  <a:gd name="T44" fmla="*/ 108 w 327"/>
                  <a:gd name="T45" fmla="*/ 307 h 476"/>
                  <a:gd name="T46" fmla="*/ 103 w 327"/>
                  <a:gd name="T47" fmla="*/ 351 h 476"/>
                  <a:gd name="T48" fmla="*/ 134 w 327"/>
                  <a:gd name="T49" fmla="*/ 314 h 476"/>
                  <a:gd name="T50" fmla="*/ 140 w 327"/>
                  <a:gd name="T51" fmla="*/ 335 h 476"/>
                  <a:gd name="T52" fmla="*/ 176 w 327"/>
                  <a:gd name="T53" fmla="*/ 335 h 476"/>
                  <a:gd name="T54" fmla="*/ 181 w 327"/>
                  <a:gd name="T55" fmla="*/ 314 h 476"/>
                  <a:gd name="T56" fmla="*/ 212 w 327"/>
                  <a:gd name="T57" fmla="*/ 351 h 476"/>
                  <a:gd name="T58" fmla="*/ 207 w 327"/>
                  <a:gd name="T59" fmla="*/ 307 h 476"/>
                  <a:gd name="T60" fmla="*/ 180 w 327"/>
                  <a:gd name="T61" fmla="*/ 170 h 476"/>
                  <a:gd name="T62" fmla="*/ 218 w 327"/>
                  <a:gd name="T63" fmla="*/ 162 h 476"/>
                  <a:gd name="T64" fmla="*/ 224 w 327"/>
                  <a:gd name="T65" fmla="*/ 182 h 476"/>
                  <a:gd name="T66" fmla="*/ 163 w 327"/>
                  <a:gd name="T67" fmla="*/ 455 h 476"/>
                  <a:gd name="T68" fmla="*/ 101 w 327"/>
                  <a:gd name="T69" fmla="*/ 183 h 476"/>
                  <a:gd name="T70" fmla="*/ 119 w 327"/>
                  <a:gd name="T71" fmla="*/ 331 h 476"/>
                  <a:gd name="T72" fmla="*/ 106 w 327"/>
                  <a:gd name="T73" fmla="*/ 333 h 476"/>
                  <a:gd name="T74" fmla="*/ 124 w 327"/>
                  <a:gd name="T75" fmla="*/ 315 h 476"/>
                  <a:gd name="T76" fmla="*/ 203 w 327"/>
                  <a:gd name="T77" fmla="*/ 320 h 476"/>
                  <a:gd name="T78" fmla="*/ 208 w 327"/>
                  <a:gd name="T79" fmla="*/ 337 h 476"/>
                  <a:gd name="T80" fmla="*/ 191 w 327"/>
                  <a:gd name="T81" fmla="*/ 315 h 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7" h="476">
                    <a:moveTo>
                      <a:pt x="163" y="476"/>
                    </a:moveTo>
                    <a:cubicBezTo>
                      <a:pt x="254" y="476"/>
                      <a:pt x="327" y="402"/>
                      <a:pt x="327" y="312"/>
                    </a:cubicBezTo>
                    <a:cubicBezTo>
                      <a:pt x="327" y="280"/>
                      <a:pt x="318" y="249"/>
                      <a:pt x="301" y="223"/>
                    </a:cubicBezTo>
                    <a:cubicBezTo>
                      <a:pt x="285" y="199"/>
                      <a:pt x="264" y="180"/>
                      <a:pt x="239" y="167"/>
                    </a:cubicBezTo>
                    <a:cubicBezTo>
                      <a:pt x="239" y="166"/>
                      <a:pt x="239" y="38"/>
                      <a:pt x="239" y="38"/>
                    </a:cubicBezTo>
                    <a:cubicBezTo>
                      <a:pt x="239" y="35"/>
                      <a:pt x="238" y="33"/>
                      <a:pt x="237" y="31"/>
                    </a:cubicBezTo>
                    <a:cubicBezTo>
                      <a:pt x="235" y="30"/>
                      <a:pt x="210" y="0"/>
                      <a:pt x="165" y="0"/>
                    </a:cubicBezTo>
                    <a:cubicBezTo>
                      <a:pt x="120" y="0"/>
                      <a:pt x="89" y="29"/>
                      <a:pt x="88" y="30"/>
                    </a:cubicBezTo>
                    <a:cubicBezTo>
                      <a:pt x="86" y="32"/>
                      <a:pt x="85" y="35"/>
                      <a:pt x="85" y="38"/>
                    </a:cubicBezTo>
                    <a:cubicBezTo>
                      <a:pt x="85" y="38"/>
                      <a:pt x="85" y="167"/>
                      <a:pt x="84" y="168"/>
                    </a:cubicBezTo>
                    <a:cubicBezTo>
                      <a:pt x="60" y="182"/>
                      <a:pt x="40" y="201"/>
                      <a:pt x="25" y="224"/>
                    </a:cubicBezTo>
                    <a:cubicBezTo>
                      <a:pt x="8" y="250"/>
                      <a:pt x="0" y="281"/>
                      <a:pt x="0" y="312"/>
                    </a:cubicBezTo>
                    <a:cubicBezTo>
                      <a:pt x="0" y="402"/>
                      <a:pt x="73" y="476"/>
                      <a:pt x="163" y="476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100"/>
                      <a:pt x="218" y="100"/>
                      <a:pt x="218" y="100"/>
                    </a:cubicBezTo>
                    <a:cubicBezTo>
                      <a:pt x="106" y="80"/>
                      <a:pt x="106" y="80"/>
                      <a:pt x="106" y="80"/>
                    </a:cubicBezTo>
                    <a:lnTo>
                      <a:pt x="106" y="56"/>
                    </a:lnTo>
                    <a:close/>
                    <a:moveTo>
                      <a:pt x="106" y="101"/>
                    </a:moveTo>
                    <a:cubicBezTo>
                      <a:pt x="218" y="121"/>
                      <a:pt x="218" y="121"/>
                      <a:pt x="218" y="121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1"/>
                      <a:pt x="218" y="141"/>
                      <a:pt x="218" y="141"/>
                    </a:cubicBezTo>
                    <a:cubicBezTo>
                      <a:pt x="106" y="122"/>
                      <a:pt x="106" y="122"/>
                      <a:pt x="106" y="122"/>
                    </a:cubicBezTo>
                    <a:lnTo>
                      <a:pt x="106" y="101"/>
                    </a:lnTo>
                    <a:close/>
                    <a:moveTo>
                      <a:pt x="162" y="304"/>
                    </a:moveTo>
                    <a:cubicBezTo>
                      <a:pt x="160" y="305"/>
                      <a:pt x="159" y="306"/>
                      <a:pt x="158" y="307"/>
                    </a:cubicBezTo>
                    <a:cubicBezTo>
                      <a:pt x="156" y="306"/>
                      <a:pt x="155" y="305"/>
                      <a:pt x="154" y="304"/>
                    </a:cubicBezTo>
                    <a:cubicBezTo>
                      <a:pt x="149" y="302"/>
                      <a:pt x="143" y="300"/>
                      <a:pt x="137" y="299"/>
                    </a:cubicBezTo>
                    <a:cubicBezTo>
                      <a:pt x="142" y="264"/>
                      <a:pt x="144" y="204"/>
                      <a:pt x="145" y="170"/>
                    </a:cubicBezTo>
                    <a:cubicBezTo>
                      <a:pt x="145" y="161"/>
                      <a:pt x="145" y="153"/>
                      <a:pt x="145" y="149"/>
                    </a:cubicBezTo>
                    <a:cubicBezTo>
                      <a:pt x="170" y="154"/>
                      <a:pt x="170" y="154"/>
                      <a:pt x="170" y="154"/>
                    </a:cubicBezTo>
                    <a:cubicBezTo>
                      <a:pt x="170" y="158"/>
                      <a:pt x="171" y="163"/>
                      <a:pt x="171" y="170"/>
                    </a:cubicBezTo>
                    <a:cubicBezTo>
                      <a:pt x="171" y="204"/>
                      <a:pt x="174" y="264"/>
                      <a:pt x="179" y="299"/>
                    </a:cubicBezTo>
                    <a:cubicBezTo>
                      <a:pt x="173" y="300"/>
                      <a:pt x="167" y="302"/>
                      <a:pt x="162" y="304"/>
                    </a:cubicBezTo>
                    <a:close/>
                    <a:moveTo>
                      <a:pt x="166" y="334"/>
                    </a:moveTo>
                    <a:cubicBezTo>
                      <a:pt x="166" y="337"/>
                      <a:pt x="161" y="342"/>
                      <a:pt x="158" y="342"/>
                    </a:cubicBezTo>
                    <a:cubicBezTo>
                      <a:pt x="154" y="342"/>
                      <a:pt x="149" y="337"/>
                      <a:pt x="149" y="334"/>
                    </a:cubicBezTo>
                    <a:cubicBezTo>
                      <a:pt x="149" y="332"/>
                      <a:pt x="151" y="328"/>
                      <a:pt x="158" y="324"/>
                    </a:cubicBezTo>
                    <a:cubicBezTo>
                      <a:pt x="164" y="328"/>
                      <a:pt x="167" y="332"/>
                      <a:pt x="166" y="334"/>
                    </a:cubicBezTo>
                    <a:close/>
                    <a:moveTo>
                      <a:pt x="101" y="183"/>
                    </a:moveTo>
                    <a:cubicBezTo>
                      <a:pt x="106" y="180"/>
                      <a:pt x="106" y="180"/>
                      <a:pt x="106" y="180"/>
                    </a:cubicBezTo>
                    <a:cubicBezTo>
                      <a:pt x="106" y="143"/>
                      <a:pt x="106" y="143"/>
                      <a:pt x="106" y="143"/>
                    </a:cubicBezTo>
                    <a:cubicBezTo>
                      <a:pt x="136" y="148"/>
                      <a:pt x="136" y="148"/>
                      <a:pt x="136" y="148"/>
                    </a:cubicBezTo>
                    <a:cubicBezTo>
                      <a:pt x="136" y="153"/>
                      <a:pt x="135" y="161"/>
                      <a:pt x="135" y="170"/>
                    </a:cubicBezTo>
                    <a:cubicBezTo>
                      <a:pt x="134" y="207"/>
                      <a:pt x="132" y="268"/>
                      <a:pt x="127" y="299"/>
                    </a:cubicBezTo>
                    <a:cubicBezTo>
                      <a:pt x="120" y="299"/>
                      <a:pt x="113" y="302"/>
                      <a:pt x="108" y="307"/>
                    </a:cubicBezTo>
                    <a:cubicBezTo>
                      <a:pt x="102" y="312"/>
                      <a:pt x="98" y="320"/>
                      <a:pt x="97" y="329"/>
                    </a:cubicBezTo>
                    <a:cubicBezTo>
                      <a:pt x="95" y="338"/>
                      <a:pt x="98" y="346"/>
                      <a:pt x="103" y="351"/>
                    </a:cubicBezTo>
                    <a:cubicBezTo>
                      <a:pt x="108" y="356"/>
                      <a:pt x="117" y="356"/>
                      <a:pt x="125" y="341"/>
                    </a:cubicBezTo>
                    <a:cubicBezTo>
                      <a:pt x="129" y="335"/>
                      <a:pt x="132" y="326"/>
                      <a:pt x="134" y="314"/>
                    </a:cubicBezTo>
                    <a:cubicBezTo>
                      <a:pt x="138" y="314"/>
                      <a:pt x="142" y="315"/>
                      <a:pt x="146" y="317"/>
                    </a:cubicBezTo>
                    <a:cubicBezTo>
                      <a:pt x="140" y="324"/>
                      <a:pt x="139" y="332"/>
                      <a:pt x="140" y="335"/>
                    </a:cubicBezTo>
                    <a:cubicBezTo>
                      <a:pt x="140" y="346"/>
                      <a:pt x="148" y="358"/>
                      <a:pt x="158" y="358"/>
                    </a:cubicBezTo>
                    <a:cubicBezTo>
                      <a:pt x="167" y="358"/>
                      <a:pt x="175" y="346"/>
                      <a:pt x="176" y="335"/>
                    </a:cubicBezTo>
                    <a:cubicBezTo>
                      <a:pt x="176" y="332"/>
                      <a:pt x="175" y="324"/>
                      <a:pt x="170" y="317"/>
                    </a:cubicBezTo>
                    <a:cubicBezTo>
                      <a:pt x="173" y="315"/>
                      <a:pt x="177" y="314"/>
                      <a:pt x="181" y="314"/>
                    </a:cubicBezTo>
                    <a:cubicBezTo>
                      <a:pt x="184" y="326"/>
                      <a:pt x="186" y="335"/>
                      <a:pt x="190" y="341"/>
                    </a:cubicBezTo>
                    <a:cubicBezTo>
                      <a:pt x="198" y="356"/>
                      <a:pt x="207" y="356"/>
                      <a:pt x="212" y="351"/>
                    </a:cubicBezTo>
                    <a:cubicBezTo>
                      <a:pt x="217" y="346"/>
                      <a:pt x="220" y="338"/>
                      <a:pt x="218" y="329"/>
                    </a:cubicBezTo>
                    <a:cubicBezTo>
                      <a:pt x="217" y="320"/>
                      <a:pt x="213" y="312"/>
                      <a:pt x="207" y="307"/>
                    </a:cubicBezTo>
                    <a:cubicBezTo>
                      <a:pt x="202" y="302"/>
                      <a:pt x="195" y="299"/>
                      <a:pt x="188" y="299"/>
                    </a:cubicBezTo>
                    <a:cubicBezTo>
                      <a:pt x="184" y="268"/>
                      <a:pt x="181" y="207"/>
                      <a:pt x="180" y="170"/>
                    </a:cubicBezTo>
                    <a:cubicBezTo>
                      <a:pt x="180" y="165"/>
                      <a:pt x="180" y="160"/>
                      <a:pt x="180" y="155"/>
                    </a:cubicBezTo>
                    <a:cubicBezTo>
                      <a:pt x="218" y="162"/>
                      <a:pt x="218" y="162"/>
                      <a:pt x="218" y="162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2"/>
                      <a:pt x="224" y="182"/>
                      <a:pt x="224" y="182"/>
                    </a:cubicBezTo>
                    <a:cubicBezTo>
                      <a:pt x="274" y="206"/>
                      <a:pt x="307" y="257"/>
                      <a:pt x="307" y="312"/>
                    </a:cubicBezTo>
                    <a:cubicBezTo>
                      <a:pt x="307" y="391"/>
                      <a:pt x="242" y="455"/>
                      <a:pt x="163" y="455"/>
                    </a:cubicBezTo>
                    <a:cubicBezTo>
                      <a:pt x="84" y="455"/>
                      <a:pt x="20" y="391"/>
                      <a:pt x="20" y="312"/>
                    </a:cubicBezTo>
                    <a:cubicBezTo>
                      <a:pt x="20" y="257"/>
                      <a:pt x="51" y="208"/>
                      <a:pt x="101" y="183"/>
                    </a:cubicBezTo>
                    <a:close/>
                    <a:moveTo>
                      <a:pt x="124" y="315"/>
                    </a:moveTo>
                    <a:cubicBezTo>
                      <a:pt x="122" y="321"/>
                      <a:pt x="121" y="327"/>
                      <a:pt x="119" y="331"/>
                    </a:cubicBezTo>
                    <a:cubicBezTo>
                      <a:pt x="114" y="339"/>
                      <a:pt x="110" y="339"/>
                      <a:pt x="107" y="337"/>
                    </a:cubicBezTo>
                    <a:cubicBezTo>
                      <a:pt x="106" y="336"/>
                      <a:pt x="106" y="335"/>
                      <a:pt x="106" y="333"/>
                    </a:cubicBezTo>
                    <a:cubicBezTo>
                      <a:pt x="107" y="328"/>
                      <a:pt x="109" y="323"/>
                      <a:pt x="112" y="320"/>
                    </a:cubicBezTo>
                    <a:cubicBezTo>
                      <a:pt x="116" y="317"/>
                      <a:pt x="120" y="315"/>
                      <a:pt x="124" y="315"/>
                    </a:cubicBezTo>
                    <a:close/>
                    <a:moveTo>
                      <a:pt x="191" y="315"/>
                    </a:moveTo>
                    <a:cubicBezTo>
                      <a:pt x="196" y="315"/>
                      <a:pt x="199" y="317"/>
                      <a:pt x="203" y="320"/>
                    </a:cubicBezTo>
                    <a:cubicBezTo>
                      <a:pt x="206" y="323"/>
                      <a:pt x="209" y="328"/>
                      <a:pt x="209" y="333"/>
                    </a:cubicBezTo>
                    <a:cubicBezTo>
                      <a:pt x="210" y="335"/>
                      <a:pt x="209" y="336"/>
                      <a:pt x="208" y="337"/>
                    </a:cubicBezTo>
                    <a:cubicBezTo>
                      <a:pt x="206" y="339"/>
                      <a:pt x="201" y="339"/>
                      <a:pt x="197" y="331"/>
                    </a:cubicBezTo>
                    <a:cubicBezTo>
                      <a:pt x="195" y="327"/>
                      <a:pt x="193" y="321"/>
                      <a:pt x="191" y="315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266"/>
              <p:cNvSpPr/>
              <p:nvPr/>
            </p:nvSpPr>
            <p:spPr bwMode="auto">
              <a:xfrm>
                <a:off x="-4423518" y="672307"/>
                <a:ext cx="298450" cy="76200"/>
              </a:xfrm>
              <a:custGeom>
                <a:avLst/>
                <a:gdLst>
                  <a:gd name="T0" fmla="*/ 0 w 94"/>
                  <a:gd name="T1" fmla="*/ 12 h 24"/>
                  <a:gd name="T2" fmla="*/ 13 w 94"/>
                  <a:gd name="T3" fmla="*/ 24 h 24"/>
                  <a:gd name="T4" fmla="*/ 82 w 94"/>
                  <a:gd name="T5" fmla="*/ 24 h 24"/>
                  <a:gd name="T6" fmla="*/ 94 w 94"/>
                  <a:gd name="T7" fmla="*/ 12 h 24"/>
                  <a:gd name="T8" fmla="*/ 82 w 94"/>
                  <a:gd name="T9" fmla="*/ 0 h 24"/>
                  <a:gd name="T10" fmla="*/ 13 w 94"/>
                  <a:gd name="T11" fmla="*/ 0 h 24"/>
                  <a:gd name="T12" fmla="*/ 0 w 94"/>
                  <a:gd name="T13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0" y="12"/>
                    </a:moveTo>
                    <a:cubicBezTo>
                      <a:pt x="0" y="19"/>
                      <a:pt x="6" y="24"/>
                      <a:pt x="13" y="24"/>
                    </a:cubicBezTo>
                    <a:cubicBezTo>
                      <a:pt x="82" y="24"/>
                      <a:pt x="82" y="24"/>
                      <a:pt x="82" y="24"/>
                    </a:cubicBezTo>
                    <a:cubicBezTo>
                      <a:pt x="89" y="24"/>
                      <a:pt x="94" y="19"/>
                      <a:pt x="94" y="12"/>
                    </a:cubicBezTo>
                    <a:cubicBezTo>
                      <a:pt x="94" y="5"/>
                      <a:pt x="89" y="0"/>
                      <a:pt x="8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267"/>
              <p:cNvSpPr/>
              <p:nvPr/>
            </p:nvSpPr>
            <p:spPr bwMode="auto">
              <a:xfrm>
                <a:off x="-5115668" y="1226345"/>
                <a:ext cx="79375" cy="292100"/>
              </a:xfrm>
              <a:custGeom>
                <a:avLst/>
                <a:gdLst>
                  <a:gd name="T0" fmla="*/ 12 w 25"/>
                  <a:gd name="T1" fmla="*/ 0 h 92"/>
                  <a:gd name="T2" fmla="*/ 0 w 25"/>
                  <a:gd name="T3" fmla="*/ 12 h 92"/>
                  <a:gd name="T4" fmla="*/ 0 w 25"/>
                  <a:gd name="T5" fmla="*/ 79 h 92"/>
                  <a:gd name="T6" fmla="*/ 12 w 25"/>
                  <a:gd name="T7" fmla="*/ 92 h 92"/>
                  <a:gd name="T8" fmla="*/ 25 w 25"/>
                  <a:gd name="T9" fmla="*/ 79 h 92"/>
                  <a:gd name="T10" fmla="*/ 25 w 25"/>
                  <a:gd name="T11" fmla="*/ 12 h 92"/>
                  <a:gd name="T12" fmla="*/ 12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2" y="0"/>
                    </a:moveTo>
                    <a:cubicBezTo>
                      <a:pt x="5" y="0"/>
                      <a:pt x="0" y="5"/>
                      <a:pt x="0" y="1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5" y="92"/>
                      <a:pt x="12" y="92"/>
                    </a:cubicBezTo>
                    <a:cubicBezTo>
                      <a:pt x="19" y="92"/>
                      <a:pt x="25" y="86"/>
                      <a:pt x="25" y="79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5"/>
                      <a:pt x="19" y="0"/>
                      <a:pt x="12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268"/>
              <p:cNvSpPr/>
              <p:nvPr/>
            </p:nvSpPr>
            <p:spPr bwMode="auto">
              <a:xfrm>
                <a:off x="-5944343" y="634207"/>
                <a:ext cx="298450" cy="79375"/>
              </a:xfrm>
              <a:custGeom>
                <a:avLst/>
                <a:gdLst>
                  <a:gd name="T0" fmla="*/ 13 w 94"/>
                  <a:gd name="T1" fmla="*/ 25 h 25"/>
                  <a:gd name="T2" fmla="*/ 82 w 94"/>
                  <a:gd name="T3" fmla="*/ 25 h 25"/>
                  <a:gd name="T4" fmla="*/ 94 w 94"/>
                  <a:gd name="T5" fmla="*/ 13 h 25"/>
                  <a:gd name="T6" fmla="*/ 82 w 94"/>
                  <a:gd name="T7" fmla="*/ 0 h 25"/>
                  <a:gd name="T8" fmla="*/ 13 w 94"/>
                  <a:gd name="T9" fmla="*/ 0 h 25"/>
                  <a:gd name="T10" fmla="*/ 0 w 94"/>
                  <a:gd name="T11" fmla="*/ 13 h 25"/>
                  <a:gd name="T12" fmla="*/ 13 w 94"/>
                  <a:gd name="T1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13" y="25"/>
                    </a:moveTo>
                    <a:cubicBezTo>
                      <a:pt x="82" y="25"/>
                      <a:pt x="82" y="25"/>
                      <a:pt x="82" y="25"/>
                    </a:cubicBezTo>
                    <a:cubicBezTo>
                      <a:pt x="89" y="25"/>
                      <a:pt x="94" y="20"/>
                      <a:pt x="94" y="13"/>
                    </a:cubicBezTo>
                    <a:cubicBezTo>
                      <a:pt x="94" y="6"/>
                      <a:pt x="89" y="0"/>
                      <a:pt x="8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20"/>
                      <a:pt x="6" y="25"/>
                      <a:pt x="13" y="25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269"/>
              <p:cNvSpPr/>
              <p:nvPr/>
            </p:nvSpPr>
            <p:spPr bwMode="auto">
              <a:xfrm>
                <a:off x="-5769718" y="43657"/>
                <a:ext cx="263525" cy="212725"/>
              </a:xfrm>
              <a:custGeom>
                <a:avLst/>
                <a:gdLst>
                  <a:gd name="T0" fmla="*/ 6 w 83"/>
                  <a:gd name="T1" fmla="*/ 22 h 67"/>
                  <a:gd name="T2" fmla="*/ 61 w 83"/>
                  <a:gd name="T3" fmla="*/ 63 h 67"/>
                  <a:gd name="T4" fmla="*/ 79 w 83"/>
                  <a:gd name="T5" fmla="*/ 60 h 67"/>
                  <a:gd name="T6" fmla="*/ 76 w 83"/>
                  <a:gd name="T7" fmla="*/ 43 h 67"/>
                  <a:gd name="T8" fmla="*/ 22 w 83"/>
                  <a:gd name="T9" fmla="*/ 2 h 67"/>
                  <a:gd name="T10" fmla="*/ 14 w 83"/>
                  <a:gd name="T11" fmla="*/ 0 h 67"/>
                  <a:gd name="T12" fmla="*/ 4 w 83"/>
                  <a:gd name="T13" fmla="*/ 5 h 67"/>
                  <a:gd name="T14" fmla="*/ 6 w 83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67">
                    <a:moveTo>
                      <a:pt x="6" y="22"/>
                    </a:moveTo>
                    <a:cubicBezTo>
                      <a:pt x="61" y="63"/>
                      <a:pt x="61" y="63"/>
                      <a:pt x="61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3" y="55"/>
                      <a:pt x="82" y="47"/>
                      <a:pt x="76" y="4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19" y="1"/>
                      <a:pt x="17" y="0"/>
                      <a:pt x="14" y="0"/>
                    </a:cubicBezTo>
                    <a:cubicBezTo>
                      <a:pt x="10" y="0"/>
                      <a:pt x="6" y="2"/>
                      <a:pt x="4" y="5"/>
                    </a:cubicBezTo>
                    <a:cubicBezTo>
                      <a:pt x="0" y="10"/>
                      <a:pt x="1" y="18"/>
                      <a:pt x="6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270"/>
              <p:cNvSpPr/>
              <p:nvPr/>
            </p:nvSpPr>
            <p:spPr bwMode="auto">
              <a:xfrm>
                <a:off x="-4553693" y="43657"/>
                <a:ext cx="263525" cy="212725"/>
              </a:xfrm>
              <a:custGeom>
                <a:avLst/>
                <a:gdLst>
                  <a:gd name="T0" fmla="*/ 22 w 83"/>
                  <a:gd name="T1" fmla="*/ 63 h 67"/>
                  <a:gd name="T2" fmla="*/ 77 w 83"/>
                  <a:gd name="T3" fmla="*/ 22 h 67"/>
                  <a:gd name="T4" fmla="*/ 79 w 83"/>
                  <a:gd name="T5" fmla="*/ 5 h 67"/>
                  <a:gd name="T6" fmla="*/ 69 w 83"/>
                  <a:gd name="T7" fmla="*/ 0 h 67"/>
                  <a:gd name="T8" fmla="*/ 61 w 83"/>
                  <a:gd name="T9" fmla="*/ 2 h 67"/>
                  <a:gd name="T10" fmla="*/ 7 w 83"/>
                  <a:gd name="T11" fmla="*/ 43 h 67"/>
                  <a:gd name="T12" fmla="*/ 4 w 83"/>
                  <a:gd name="T13" fmla="*/ 60 h 67"/>
                  <a:gd name="T14" fmla="*/ 22 w 83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2" y="18"/>
                      <a:pt x="83" y="10"/>
                      <a:pt x="79" y="5"/>
                    </a:cubicBezTo>
                    <a:cubicBezTo>
                      <a:pt x="76" y="2"/>
                      <a:pt x="73" y="0"/>
                      <a:pt x="69" y="0"/>
                    </a:cubicBezTo>
                    <a:cubicBezTo>
                      <a:pt x="66" y="0"/>
                      <a:pt x="64" y="1"/>
                      <a:pt x="61" y="2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4" y="60"/>
                    </a:cubicBezTo>
                    <a:cubicBezTo>
                      <a:pt x="8" y="66"/>
                      <a:pt x="16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271"/>
              <p:cNvSpPr/>
              <p:nvPr/>
            </p:nvSpPr>
            <p:spPr bwMode="auto">
              <a:xfrm>
                <a:off x="-5718918" y="1099345"/>
                <a:ext cx="241300" cy="234950"/>
              </a:xfrm>
              <a:custGeom>
                <a:avLst/>
                <a:gdLst>
                  <a:gd name="T0" fmla="*/ 62 w 76"/>
                  <a:gd name="T1" fmla="*/ 0 h 74"/>
                  <a:gd name="T2" fmla="*/ 53 w 76"/>
                  <a:gd name="T3" fmla="*/ 4 h 74"/>
                  <a:gd name="T4" fmla="*/ 5 w 76"/>
                  <a:gd name="T5" fmla="*/ 51 h 74"/>
                  <a:gd name="T6" fmla="*/ 5 w 76"/>
                  <a:gd name="T7" fmla="*/ 69 h 74"/>
                  <a:gd name="T8" fmla="*/ 23 w 76"/>
                  <a:gd name="T9" fmla="*/ 69 h 74"/>
                  <a:gd name="T10" fmla="*/ 71 w 76"/>
                  <a:gd name="T11" fmla="*/ 22 h 74"/>
                  <a:gd name="T12" fmla="*/ 71 w 76"/>
                  <a:gd name="T13" fmla="*/ 4 h 74"/>
                  <a:gd name="T14" fmla="*/ 62 w 76"/>
                  <a:gd name="T1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74">
                    <a:moveTo>
                      <a:pt x="62" y="0"/>
                    </a:moveTo>
                    <a:cubicBezTo>
                      <a:pt x="59" y="0"/>
                      <a:pt x="56" y="2"/>
                      <a:pt x="53" y="4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6"/>
                      <a:pt x="0" y="64"/>
                      <a:pt x="5" y="69"/>
                    </a:cubicBezTo>
                    <a:cubicBezTo>
                      <a:pt x="10" y="74"/>
                      <a:pt x="18" y="74"/>
                      <a:pt x="23" y="69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6" y="17"/>
                      <a:pt x="76" y="9"/>
                      <a:pt x="71" y="4"/>
                    </a:cubicBezTo>
                    <a:cubicBezTo>
                      <a:pt x="69" y="2"/>
                      <a:pt x="66" y="0"/>
                      <a:pt x="62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272"/>
              <p:cNvSpPr/>
              <p:nvPr/>
            </p:nvSpPr>
            <p:spPr bwMode="auto">
              <a:xfrm>
                <a:off x="-4607668" y="1099345"/>
                <a:ext cx="241300" cy="234950"/>
              </a:xfrm>
              <a:custGeom>
                <a:avLst/>
                <a:gdLst>
                  <a:gd name="T0" fmla="*/ 23 w 76"/>
                  <a:gd name="T1" fmla="*/ 4 h 74"/>
                  <a:gd name="T2" fmla="*/ 14 w 76"/>
                  <a:gd name="T3" fmla="*/ 0 h 74"/>
                  <a:gd name="T4" fmla="*/ 5 w 76"/>
                  <a:gd name="T5" fmla="*/ 4 h 74"/>
                  <a:gd name="T6" fmla="*/ 5 w 76"/>
                  <a:gd name="T7" fmla="*/ 22 h 74"/>
                  <a:gd name="T8" fmla="*/ 53 w 76"/>
                  <a:gd name="T9" fmla="*/ 69 h 74"/>
                  <a:gd name="T10" fmla="*/ 71 w 76"/>
                  <a:gd name="T11" fmla="*/ 69 h 74"/>
                  <a:gd name="T12" fmla="*/ 71 w 76"/>
                  <a:gd name="T13" fmla="*/ 51 h 74"/>
                  <a:gd name="T14" fmla="*/ 23 w 76"/>
                  <a:gd name="T15" fmla="*/ 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74">
                    <a:moveTo>
                      <a:pt x="23" y="4"/>
                    </a:moveTo>
                    <a:cubicBezTo>
                      <a:pt x="20" y="2"/>
                      <a:pt x="17" y="0"/>
                      <a:pt x="14" y="0"/>
                    </a:cubicBezTo>
                    <a:cubicBezTo>
                      <a:pt x="10" y="0"/>
                      <a:pt x="7" y="2"/>
                      <a:pt x="5" y="4"/>
                    </a:cubicBezTo>
                    <a:cubicBezTo>
                      <a:pt x="0" y="9"/>
                      <a:pt x="0" y="17"/>
                      <a:pt x="5" y="22"/>
                    </a:cubicBezTo>
                    <a:cubicBezTo>
                      <a:pt x="53" y="69"/>
                      <a:pt x="53" y="69"/>
                      <a:pt x="53" y="69"/>
                    </a:cubicBezTo>
                    <a:cubicBezTo>
                      <a:pt x="58" y="74"/>
                      <a:pt x="66" y="74"/>
                      <a:pt x="71" y="69"/>
                    </a:cubicBezTo>
                    <a:cubicBezTo>
                      <a:pt x="76" y="64"/>
                      <a:pt x="76" y="56"/>
                      <a:pt x="71" y="51"/>
                    </a:cubicBezTo>
                    <a:lnTo>
                      <a:pt x="23" y="4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2258" name="直接连接符 2257"/>
            <p:cNvCxnSpPr/>
            <p:nvPr/>
          </p:nvCxnSpPr>
          <p:spPr>
            <a:xfrm flipV="1">
              <a:off x="1222576" y="-428263"/>
              <a:ext cx="0" cy="1890817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98" name="组合 2297"/>
          <p:cNvGrpSpPr/>
          <p:nvPr/>
        </p:nvGrpSpPr>
        <p:grpSpPr>
          <a:xfrm>
            <a:off x="2114456" y="-106040"/>
            <a:ext cx="894577" cy="3949843"/>
            <a:chOff x="1775252" y="-770914"/>
            <a:chExt cx="1045160" cy="4614718"/>
          </a:xfrm>
        </p:grpSpPr>
        <p:grpSp>
          <p:nvGrpSpPr>
            <p:cNvPr id="2243" name="组合 2242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24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0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170" name="直接连接符 169"/>
            <p:cNvCxnSpPr/>
            <p:nvPr/>
          </p:nvCxnSpPr>
          <p:spPr>
            <a:xfrm flipV="1">
              <a:off x="2295726" y="-770914"/>
              <a:ext cx="0" cy="3598721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99" name="组合 2298"/>
          <p:cNvGrpSpPr/>
          <p:nvPr/>
        </p:nvGrpSpPr>
        <p:grpSpPr>
          <a:xfrm>
            <a:off x="2846964" y="-106040"/>
            <a:ext cx="821165" cy="2733067"/>
            <a:chOff x="2856892" y="-501184"/>
            <a:chExt cx="1045159" cy="3478582"/>
          </a:xfrm>
        </p:grpSpPr>
        <p:grpSp>
          <p:nvGrpSpPr>
            <p:cNvPr id="2244" name="组合 2243"/>
            <p:cNvGrpSpPr/>
            <p:nvPr/>
          </p:nvGrpSpPr>
          <p:grpSpPr>
            <a:xfrm>
              <a:off x="2856892" y="1897582"/>
              <a:ext cx="1045159" cy="1079816"/>
              <a:chOff x="-2178792" y="392907"/>
              <a:chExt cx="1819275" cy="1879600"/>
            </a:xfrm>
          </p:grpSpPr>
          <p:sp>
            <p:nvSpPr>
              <p:cNvPr id="5" name="Freeform 254"/>
              <p:cNvSpPr/>
              <p:nvPr/>
            </p:nvSpPr>
            <p:spPr bwMode="auto">
              <a:xfrm>
                <a:off x="-1778742" y="392907"/>
                <a:ext cx="1041400" cy="1511300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255"/>
              <p:cNvSpPr>
                <a:spLocks noEditPoints="1"/>
              </p:cNvSpPr>
              <p:nvPr/>
            </p:nvSpPr>
            <p:spPr bwMode="auto">
              <a:xfrm>
                <a:off x="-1781917" y="392907"/>
                <a:ext cx="1041400" cy="1511300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9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6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3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2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9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1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2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5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40" y="165"/>
                      <a:pt x="240" y="37"/>
                      <a:pt x="240" y="37"/>
                    </a:cubicBezTo>
                    <a:cubicBezTo>
                      <a:pt x="240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9" y="30"/>
                    </a:cubicBezTo>
                    <a:cubicBezTo>
                      <a:pt x="87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1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3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6" y="304"/>
                      <a:pt x="154" y="303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6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3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2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8" y="298"/>
                    </a:cubicBezTo>
                    <a:cubicBezTo>
                      <a:pt x="121" y="298"/>
                      <a:pt x="114" y="301"/>
                      <a:pt x="109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3" y="315"/>
                      <a:pt x="146" y="316"/>
                    </a:cubicBezTo>
                    <a:cubicBezTo>
                      <a:pt x="141" y="323"/>
                      <a:pt x="140" y="331"/>
                      <a:pt x="140" y="335"/>
                    </a:cubicBezTo>
                    <a:cubicBezTo>
                      <a:pt x="141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9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4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1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9" y="179"/>
                      <a:pt x="219" y="179"/>
                      <a:pt x="219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2"/>
                    </a:cubicBezTo>
                    <a:close/>
                    <a:moveTo>
                      <a:pt x="125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5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5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10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256"/>
              <p:cNvSpPr/>
              <p:nvPr/>
            </p:nvSpPr>
            <p:spPr bwMode="auto">
              <a:xfrm>
                <a:off x="-657967" y="1426370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257"/>
              <p:cNvSpPr/>
              <p:nvPr/>
            </p:nvSpPr>
            <p:spPr bwMode="auto">
              <a:xfrm>
                <a:off x="-1353292" y="1980407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Freeform 258"/>
              <p:cNvSpPr/>
              <p:nvPr/>
            </p:nvSpPr>
            <p:spPr bwMode="auto">
              <a:xfrm>
                <a:off x="-2178792" y="1391445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259"/>
              <p:cNvSpPr/>
              <p:nvPr/>
            </p:nvSpPr>
            <p:spPr bwMode="auto">
              <a:xfrm>
                <a:off x="-2007342" y="797720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5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3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5" y="5"/>
                    </a:cubicBezTo>
                    <a:cubicBezTo>
                      <a:pt x="0" y="10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260"/>
              <p:cNvSpPr/>
              <p:nvPr/>
            </p:nvSpPr>
            <p:spPr bwMode="auto">
              <a:xfrm>
                <a:off x="-791317" y="797720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0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2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261"/>
              <p:cNvSpPr/>
              <p:nvPr/>
            </p:nvSpPr>
            <p:spPr bwMode="auto">
              <a:xfrm>
                <a:off x="-1956542" y="1856582"/>
                <a:ext cx="244475" cy="231775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262"/>
              <p:cNvSpPr/>
              <p:nvPr/>
            </p:nvSpPr>
            <p:spPr bwMode="auto">
              <a:xfrm>
                <a:off x="-845292" y="1856582"/>
                <a:ext cx="244475" cy="231775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172" name="直接连接符 171"/>
            <p:cNvCxnSpPr/>
            <p:nvPr/>
          </p:nvCxnSpPr>
          <p:spPr>
            <a:xfrm flipV="1">
              <a:off x="3385856" y="-501184"/>
              <a:ext cx="0" cy="2496673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组合 52"/>
          <p:cNvGrpSpPr/>
          <p:nvPr/>
        </p:nvGrpSpPr>
        <p:grpSpPr>
          <a:xfrm>
            <a:off x="712660" y="-157813"/>
            <a:ext cx="877971" cy="3342973"/>
            <a:chOff x="1775252" y="-135764"/>
            <a:chExt cx="1045160" cy="3979568"/>
          </a:xfrm>
        </p:grpSpPr>
        <p:grpSp>
          <p:nvGrpSpPr>
            <p:cNvPr id="54" name="组合 53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6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C09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5" name="直接连接符 54"/>
            <p:cNvCxnSpPr/>
            <p:nvPr/>
          </p:nvCxnSpPr>
          <p:spPr>
            <a:xfrm flipV="1">
              <a:off x="2295726" y="-135764"/>
              <a:ext cx="8489" cy="2963571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E54B81"/>
                </a:solidFill>
                <a:latin typeface="Microsoft YaHei" pitchFamily="34" charset="-122"/>
                <a:ea typeface="Microsoft YaHei" pitchFamily="34" charset="-122"/>
              </a:rPr>
              <a:t>分工結構</a:t>
            </a:r>
            <a:endParaRPr lang="en-US" altLang="zh-CN" sz="2400" b="1" dirty="0">
              <a:solidFill>
                <a:srgbClr val="E54B81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826760" y="678128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工作分解結構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45" name="组合 4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6" name="直接连接符 4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字方塊 3"/>
          <p:cNvSpPr txBox="1"/>
          <p:nvPr/>
        </p:nvSpPr>
        <p:spPr>
          <a:xfrm>
            <a:off x="4477740" y="182918"/>
            <a:ext cx="93610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行事曆</a:t>
            </a:r>
          </a:p>
        </p:txBody>
      </p:sp>
      <p:sp>
        <p:nvSpPr>
          <p:cNvPr id="20" name="文字方塊 19"/>
          <p:cNvSpPr txBox="1"/>
          <p:nvPr/>
        </p:nvSpPr>
        <p:spPr>
          <a:xfrm>
            <a:off x="877414" y="1326873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877414" y="1818331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877414" y="2313778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881827" y="280922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1.3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2047507" y="132154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2047507" y="1818331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2047507" y="2313778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3217600" y="132154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3217600" y="1818331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3.1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3217600" y="2313778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3.2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4387693" y="132154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1" name="文字方塊 30"/>
          <p:cNvSpPr txBox="1"/>
          <p:nvPr/>
        </p:nvSpPr>
        <p:spPr>
          <a:xfrm>
            <a:off x="4387693" y="1818331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4.1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4387693" y="2313778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4.2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5557786" y="132154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5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5557786" y="1813003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5557786" y="2308450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7" name="文字方塊 36"/>
          <p:cNvSpPr txBox="1"/>
          <p:nvPr/>
        </p:nvSpPr>
        <p:spPr>
          <a:xfrm>
            <a:off x="5562199" y="2803897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5.3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8" name="文字方塊 37"/>
          <p:cNvSpPr txBox="1"/>
          <p:nvPr/>
        </p:nvSpPr>
        <p:spPr>
          <a:xfrm>
            <a:off x="5557785" y="329535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5.4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9" name="文字方塊 38"/>
          <p:cNvSpPr txBox="1"/>
          <p:nvPr/>
        </p:nvSpPr>
        <p:spPr>
          <a:xfrm>
            <a:off x="7897970" y="132154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0" name="文字方塊 39"/>
          <p:cNvSpPr txBox="1"/>
          <p:nvPr/>
        </p:nvSpPr>
        <p:spPr>
          <a:xfrm>
            <a:off x="7897970" y="1813003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6.1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1" name="文字方塊 40"/>
          <p:cNvSpPr txBox="1"/>
          <p:nvPr/>
        </p:nvSpPr>
        <p:spPr>
          <a:xfrm>
            <a:off x="7897970" y="2308450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6.2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6" name="文字方塊 55"/>
          <p:cNvSpPr txBox="1"/>
          <p:nvPr/>
        </p:nvSpPr>
        <p:spPr>
          <a:xfrm>
            <a:off x="7902383" y="2803897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6.3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7" name="文字方塊 56"/>
          <p:cNvSpPr txBox="1"/>
          <p:nvPr/>
        </p:nvSpPr>
        <p:spPr>
          <a:xfrm>
            <a:off x="6723910" y="1813003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5.5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8" name="文字方塊 57"/>
          <p:cNvSpPr txBox="1"/>
          <p:nvPr/>
        </p:nvSpPr>
        <p:spPr>
          <a:xfrm>
            <a:off x="6723910" y="2304461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5.6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9" name="文字方塊 58"/>
          <p:cNvSpPr txBox="1"/>
          <p:nvPr/>
        </p:nvSpPr>
        <p:spPr>
          <a:xfrm>
            <a:off x="6723910" y="2799908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5.7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0" name="文字方塊 59"/>
          <p:cNvSpPr txBox="1"/>
          <p:nvPr/>
        </p:nvSpPr>
        <p:spPr>
          <a:xfrm>
            <a:off x="6728323" y="329535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5.8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1" name="文字方塊 60"/>
          <p:cNvSpPr txBox="1"/>
          <p:nvPr/>
        </p:nvSpPr>
        <p:spPr>
          <a:xfrm>
            <a:off x="6723909" y="3786813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5.9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9" name="直線接點 18"/>
          <p:cNvCxnSpPr>
            <a:stCxn id="4" idx="2"/>
          </p:cNvCxnSpPr>
          <p:nvPr/>
        </p:nvCxnSpPr>
        <p:spPr>
          <a:xfrm>
            <a:off x="4945792" y="552250"/>
            <a:ext cx="0" cy="53411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接點 62"/>
          <p:cNvCxnSpPr/>
          <p:nvPr/>
        </p:nvCxnSpPr>
        <p:spPr>
          <a:xfrm flipH="1">
            <a:off x="517596" y="1058788"/>
            <a:ext cx="4428196" cy="0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接點 64"/>
          <p:cNvCxnSpPr/>
          <p:nvPr/>
        </p:nvCxnSpPr>
        <p:spPr>
          <a:xfrm>
            <a:off x="507296" y="1058788"/>
            <a:ext cx="0" cy="188124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接點 66"/>
          <p:cNvCxnSpPr>
            <a:endCxn id="20" idx="1"/>
          </p:cNvCxnSpPr>
          <p:nvPr/>
        </p:nvCxnSpPr>
        <p:spPr>
          <a:xfrm>
            <a:off x="496997" y="1452350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接點 68"/>
          <p:cNvCxnSpPr>
            <a:endCxn id="21" idx="1"/>
          </p:cNvCxnSpPr>
          <p:nvPr/>
        </p:nvCxnSpPr>
        <p:spPr>
          <a:xfrm>
            <a:off x="517596" y="1943808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接點 70"/>
          <p:cNvCxnSpPr>
            <a:endCxn id="22" idx="1"/>
          </p:cNvCxnSpPr>
          <p:nvPr/>
        </p:nvCxnSpPr>
        <p:spPr>
          <a:xfrm flipV="1">
            <a:off x="514653" y="2444583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接點 72"/>
          <p:cNvCxnSpPr>
            <a:endCxn id="23" idx="1"/>
          </p:cNvCxnSpPr>
          <p:nvPr/>
        </p:nvCxnSpPr>
        <p:spPr>
          <a:xfrm>
            <a:off x="496997" y="2940030"/>
            <a:ext cx="38483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接點 74"/>
          <p:cNvCxnSpPr/>
          <p:nvPr/>
        </p:nvCxnSpPr>
        <p:spPr>
          <a:xfrm>
            <a:off x="1672240" y="1057383"/>
            <a:ext cx="0" cy="139844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接點 75"/>
          <p:cNvCxnSpPr/>
          <p:nvPr/>
        </p:nvCxnSpPr>
        <p:spPr>
          <a:xfrm>
            <a:off x="1661941" y="1450945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接點 76"/>
          <p:cNvCxnSpPr/>
          <p:nvPr/>
        </p:nvCxnSpPr>
        <p:spPr>
          <a:xfrm>
            <a:off x="1682540" y="1942403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接點 77"/>
          <p:cNvCxnSpPr/>
          <p:nvPr/>
        </p:nvCxnSpPr>
        <p:spPr>
          <a:xfrm flipV="1">
            <a:off x="1679597" y="2443178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接點 80"/>
          <p:cNvCxnSpPr/>
          <p:nvPr/>
        </p:nvCxnSpPr>
        <p:spPr>
          <a:xfrm>
            <a:off x="2843803" y="1066116"/>
            <a:ext cx="0" cy="138579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接點 81"/>
          <p:cNvCxnSpPr/>
          <p:nvPr/>
        </p:nvCxnSpPr>
        <p:spPr>
          <a:xfrm>
            <a:off x="2833504" y="1459678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接點 82"/>
          <p:cNvCxnSpPr/>
          <p:nvPr/>
        </p:nvCxnSpPr>
        <p:spPr>
          <a:xfrm>
            <a:off x="2854103" y="1951136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接點 83"/>
          <p:cNvCxnSpPr/>
          <p:nvPr/>
        </p:nvCxnSpPr>
        <p:spPr>
          <a:xfrm flipV="1">
            <a:off x="2851160" y="2451911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接點 84"/>
          <p:cNvCxnSpPr/>
          <p:nvPr/>
        </p:nvCxnSpPr>
        <p:spPr>
          <a:xfrm>
            <a:off x="4021699" y="1054211"/>
            <a:ext cx="0" cy="138579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接點 85"/>
          <p:cNvCxnSpPr/>
          <p:nvPr/>
        </p:nvCxnSpPr>
        <p:spPr>
          <a:xfrm>
            <a:off x="4011400" y="1447773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接點 86"/>
          <p:cNvCxnSpPr/>
          <p:nvPr/>
        </p:nvCxnSpPr>
        <p:spPr>
          <a:xfrm>
            <a:off x="4031999" y="1939231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接點 87"/>
          <p:cNvCxnSpPr/>
          <p:nvPr/>
        </p:nvCxnSpPr>
        <p:spPr>
          <a:xfrm flipV="1">
            <a:off x="4029056" y="2440006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接點 88"/>
          <p:cNvCxnSpPr/>
          <p:nvPr/>
        </p:nvCxnSpPr>
        <p:spPr>
          <a:xfrm flipH="1" flipV="1">
            <a:off x="4945792" y="1066116"/>
            <a:ext cx="2587368" cy="16264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線接點 91"/>
          <p:cNvCxnSpPr/>
          <p:nvPr/>
        </p:nvCxnSpPr>
        <p:spPr>
          <a:xfrm>
            <a:off x="5193262" y="1065122"/>
            <a:ext cx="0" cy="287448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線接點 92"/>
          <p:cNvCxnSpPr/>
          <p:nvPr/>
        </p:nvCxnSpPr>
        <p:spPr>
          <a:xfrm>
            <a:off x="5182963" y="1458684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線接點 93"/>
          <p:cNvCxnSpPr/>
          <p:nvPr/>
        </p:nvCxnSpPr>
        <p:spPr>
          <a:xfrm>
            <a:off x="5203562" y="1950142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線接點 94"/>
          <p:cNvCxnSpPr/>
          <p:nvPr/>
        </p:nvCxnSpPr>
        <p:spPr>
          <a:xfrm flipV="1">
            <a:off x="5200619" y="2450917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接點 95"/>
          <p:cNvCxnSpPr/>
          <p:nvPr/>
        </p:nvCxnSpPr>
        <p:spPr>
          <a:xfrm>
            <a:off x="5182963" y="2946364"/>
            <a:ext cx="38483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接點 97"/>
          <p:cNvCxnSpPr>
            <a:endCxn id="38" idx="1"/>
          </p:cNvCxnSpPr>
          <p:nvPr/>
        </p:nvCxnSpPr>
        <p:spPr>
          <a:xfrm flipV="1">
            <a:off x="5193262" y="3426160"/>
            <a:ext cx="364523" cy="142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接點 101"/>
          <p:cNvCxnSpPr/>
          <p:nvPr/>
        </p:nvCxnSpPr>
        <p:spPr>
          <a:xfrm>
            <a:off x="7525803" y="1073444"/>
            <a:ext cx="0" cy="188124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接點 102"/>
          <p:cNvCxnSpPr/>
          <p:nvPr/>
        </p:nvCxnSpPr>
        <p:spPr>
          <a:xfrm>
            <a:off x="7515504" y="1467006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接點 103"/>
          <p:cNvCxnSpPr/>
          <p:nvPr/>
        </p:nvCxnSpPr>
        <p:spPr>
          <a:xfrm>
            <a:off x="7536103" y="1958464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接點 104"/>
          <p:cNvCxnSpPr/>
          <p:nvPr/>
        </p:nvCxnSpPr>
        <p:spPr>
          <a:xfrm flipV="1">
            <a:off x="7533160" y="2459239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線接點 105"/>
          <p:cNvCxnSpPr/>
          <p:nvPr/>
        </p:nvCxnSpPr>
        <p:spPr>
          <a:xfrm>
            <a:off x="7515504" y="2954686"/>
            <a:ext cx="38483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線接點 117"/>
          <p:cNvCxnSpPr/>
          <p:nvPr/>
        </p:nvCxnSpPr>
        <p:spPr>
          <a:xfrm>
            <a:off x="5193262" y="3939608"/>
            <a:ext cx="111722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接點 119"/>
          <p:cNvCxnSpPr/>
          <p:nvPr/>
        </p:nvCxnSpPr>
        <p:spPr>
          <a:xfrm flipV="1">
            <a:off x="6305841" y="1939232"/>
            <a:ext cx="0" cy="200037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線接點 129"/>
          <p:cNvCxnSpPr>
            <a:endCxn id="57" idx="1"/>
          </p:cNvCxnSpPr>
          <p:nvPr/>
        </p:nvCxnSpPr>
        <p:spPr>
          <a:xfrm>
            <a:off x="6300192" y="1939231"/>
            <a:ext cx="423718" cy="45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接點 130"/>
          <p:cNvCxnSpPr/>
          <p:nvPr/>
        </p:nvCxnSpPr>
        <p:spPr>
          <a:xfrm>
            <a:off x="6289893" y="2452002"/>
            <a:ext cx="423718" cy="45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接點 131"/>
          <p:cNvCxnSpPr/>
          <p:nvPr/>
        </p:nvCxnSpPr>
        <p:spPr>
          <a:xfrm>
            <a:off x="6295043" y="2939624"/>
            <a:ext cx="423718" cy="45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接點 132"/>
          <p:cNvCxnSpPr/>
          <p:nvPr/>
        </p:nvCxnSpPr>
        <p:spPr>
          <a:xfrm>
            <a:off x="6295043" y="3422343"/>
            <a:ext cx="423718" cy="45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線接點 133"/>
          <p:cNvCxnSpPr>
            <a:endCxn id="61" idx="1"/>
          </p:cNvCxnSpPr>
          <p:nvPr/>
        </p:nvCxnSpPr>
        <p:spPr>
          <a:xfrm flipV="1">
            <a:off x="6302399" y="3917618"/>
            <a:ext cx="421510" cy="1749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矩形 138"/>
          <p:cNvSpPr/>
          <p:nvPr/>
        </p:nvSpPr>
        <p:spPr>
          <a:xfrm>
            <a:off x="675028" y="1521512"/>
            <a:ext cx="9553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登入畫面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1900006" y="1502416"/>
            <a:ext cx="7784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資料庫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2766897" y="1528590"/>
            <a:ext cx="13093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管理者主畫面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3948427" y="1547101"/>
            <a:ext cx="13093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使用者主畫面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3" name="矩形 142"/>
          <p:cNvSpPr/>
          <p:nvPr/>
        </p:nvSpPr>
        <p:spPr>
          <a:xfrm>
            <a:off x="5493289" y="1547101"/>
            <a:ext cx="6014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功能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7865366" y="1544690"/>
            <a:ext cx="6014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報告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29" name="直線接點 228"/>
          <p:cNvCxnSpPr/>
          <p:nvPr/>
        </p:nvCxnSpPr>
        <p:spPr>
          <a:xfrm>
            <a:off x="1672240" y="1065122"/>
            <a:ext cx="0" cy="189730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線接點 232"/>
          <p:cNvCxnSpPr/>
          <p:nvPr/>
        </p:nvCxnSpPr>
        <p:spPr>
          <a:xfrm>
            <a:off x="2842276" y="1125961"/>
            <a:ext cx="0" cy="181366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直線接點 233"/>
          <p:cNvCxnSpPr/>
          <p:nvPr/>
        </p:nvCxnSpPr>
        <p:spPr>
          <a:xfrm>
            <a:off x="4021699" y="1054211"/>
            <a:ext cx="0" cy="189730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直線接點 235"/>
          <p:cNvCxnSpPr/>
          <p:nvPr/>
        </p:nvCxnSpPr>
        <p:spPr>
          <a:xfrm>
            <a:off x="5193262" y="1054211"/>
            <a:ext cx="0" cy="332382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直線接點 237"/>
          <p:cNvCxnSpPr/>
          <p:nvPr/>
        </p:nvCxnSpPr>
        <p:spPr>
          <a:xfrm flipV="1">
            <a:off x="6300192" y="2440007"/>
            <a:ext cx="0" cy="193802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線接點 239"/>
          <p:cNvCxnSpPr/>
          <p:nvPr/>
        </p:nvCxnSpPr>
        <p:spPr>
          <a:xfrm>
            <a:off x="7525803" y="1082380"/>
            <a:ext cx="0" cy="235804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接點 245"/>
          <p:cNvCxnSpPr/>
          <p:nvPr/>
        </p:nvCxnSpPr>
        <p:spPr>
          <a:xfrm>
            <a:off x="507296" y="1058382"/>
            <a:ext cx="0" cy="309675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矩形 247"/>
          <p:cNvSpPr/>
          <p:nvPr/>
        </p:nvSpPr>
        <p:spPr>
          <a:xfrm>
            <a:off x="662969" y="2543287"/>
            <a:ext cx="10041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帳密輸入區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49" name="矩形 248"/>
          <p:cNvSpPr/>
          <p:nvPr/>
        </p:nvSpPr>
        <p:spPr>
          <a:xfrm>
            <a:off x="769365" y="3385403"/>
            <a:ext cx="70147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驗證碼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50" name="矩形 249"/>
          <p:cNvSpPr/>
          <p:nvPr/>
        </p:nvSpPr>
        <p:spPr>
          <a:xfrm>
            <a:off x="469482" y="4258877"/>
            <a:ext cx="15465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介面顏色及整體設計</a:t>
            </a:r>
            <a:endParaRPr lang="zh-TW" altLang="en-US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53" name="直線接點 252"/>
          <p:cNvCxnSpPr/>
          <p:nvPr/>
        </p:nvCxnSpPr>
        <p:spPr>
          <a:xfrm>
            <a:off x="1663199" y="1046802"/>
            <a:ext cx="10145" cy="224855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4" name="矩形 263"/>
          <p:cNvSpPr/>
          <p:nvPr/>
        </p:nvSpPr>
        <p:spPr>
          <a:xfrm>
            <a:off x="1897324" y="2558798"/>
            <a:ext cx="8527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存取帳密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5" name="矩形 264"/>
          <p:cNvSpPr/>
          <p:nvPr/>
        </p:nvSpPr>
        <p:spPr>
          <a:xfrm>
            <a:off x="1614226" y="3364845"/>
            <a:ext cx="1503617" cy="282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存取使用者資料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66" name="直線接點 265"/>
          <p:cNvCxnSpPr/>
          <p:nvPr/>
        </p:nvCxnSpPr>
        <p:spPr>
          <a:xfrm>
            <a:off x="2842276" y="1062082"/>
            <a:ext cx="0" cy="221735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4" name="矩形 283"/>
          <p:cNvSpPr/>
          <p:nvPr/>
        </p:nvSpPr>
        <p:spPr>
          <a:xfrm>
            <a:off x="2891017" y="2549806"/>
            <a:ext cx="11554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介面顏色設計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5" name="矩形 284"/>
          <p:cNvSpPr/>
          <p:nvPr/>
        </p:nvSpPr>
        <p:spPr>
          <a:xfrm>
            <a:off x="2999221" y="3368181"/>
            <a:ext cx="1200970" cy="513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文字排版與</a:t>
            </a:r>
            <a:endParaRPr lang="en-US" altLang="zh-TW" sz="1200" spc="-2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62230" marR="194945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功能設定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88" name="直線接點 287"/>
          <p:cNvCxnSpPr/>
          <p:nvPr/>
        </p:nvCxnSpPr>
        <p:spPr>
          <a:xfrm>
            <a:off x="4021699" y="1073444"/>
            <a:ext cx="0" cy="220599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矩形 293"/>
          <p:cNvSpPr/>
          <p:nvPr/>
        </p:nvSpPr>
        <p:spPr>
          <a:xfrm>
            <a:off x="4102315" y="2573286"/>
            <a:ext cx="11554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介面顏色設計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95" name="矩形 294"/>
          <p:cNvSpPr/>
          <p:nvPr/>
        </p:nvSpPr>
        <p:spPr>
          <a:xfrm>
            <a:off x="4142750" y="3385403"/>
            <a:ext cx="1200970" cy="513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文字排版與</a:t>
            </a:r>
            <a:endParaRPr lang="en-US" altLang="zh-TW" sz="1200" spc="-2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62230" marR="194945">
              <a:lnSpc>
                <a:spcPct val="111000"/>
              </a:lnSpc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功能設定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300" name="直線接點 299"/>
          <p:cNvCxnSpPr/>
          <p:nvPr/>
        </p:nvCxnSpPr>
        <p:spPr>
          <a:xfrm>
            <a:off x="5193262" y="1073444"/>
            <a:ext cx="0" cy="387377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直線接點 317"/>
          <p:cNvCxnSpPr/>
          <p:nvPr/>
        </p:nvCxnSpPr>
        <p:spPr>
          <a:xfrm flipV="1">
            <a:off x="6300192" y="2455832"/>
            <a:ext cx="0" cy="249181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5202494" y="2519536"/>
            <a:ext cx="1352293" cy="5279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日曆顯示設定</a:t>
            </a:r>
          </a:p>
          <a:p>
            <a:pPr marL="62230" marR="194945">
              <a:lnSpc>
                <a:spcPct val="111000"/>
              </a:lnSpc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   與觀看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55240" y="3305620"/>
            <a:ext cx="8527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音樂設定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374905" y="3922983"/>
            <a:ext cx="8527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行程觀看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083773" y="4469961"/>
            <a:ext cx="1503617" cy="275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行程修改與更新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547573" y="2519595"/>
            <a:ext cx="1049646" cy="275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行程搜尋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327044" y="3299919"/>
            <a:ext cx="11554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介面顏色設定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564622" y="3926691"/>
            <a:ext cx="8527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帳號設</a:t>
            </a:r>
            <a:r>
              <a:rPr lang="zh-TW" altLang="en-US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364825" y="4471668"/>
            <a:ext cx="11554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人員管理設定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164288" y="4745806"/>
            <a:ext cx="1654940" cy="275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排序各項資料功能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21" name="直線接點 120"/>
          <p:cNvCxnSpPr/>
          <p:nvPr/>
        </p:nvCxnSpPr>
        <p:spPr>
          <a:xfrm>
            <a:off x="7525803" y="1234780"/>
            <a:ext cx="0" cy="292035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7436087" y="2524458"/>
            <a:ext cx="1528624" cy="275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69850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產品測試、計畫書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7904970" y="3627387"/>
            <a:ext cx="746999" cy="275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簡報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7925323" y="4311970"/>
            <a:ext cx="5501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繪圖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2" name="文字方塊 121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10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66626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6.23649E-7 L -2.77778E-6 0.096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2" y="599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3498E-6 L -2.77778E-7 0.0994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6.23649E-7 L -1.66667E-6 0.0963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3.3498E-6 L -1.66667E-6 0.0994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6.23649E-7 L -3.05556E-6 0.0963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4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84069E-6 L 3.33333E-6 0.0978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7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41186E-6 L 1.94444E-6 0.0963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38407E-7 L 0.00035 0.09633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481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53504E-6 L -0.00034 0.0957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5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4.98302E-6 L 1.94444E-6 0.10095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4.41186E-6 L 1.38889E-6 0.09571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2.96388E-6 L 1.38889E-6 0.09632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0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1.00957E-6 L 0.00052 0.09633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98302E-6 L -0.00052 0.0954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2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4.83174E-6 L 1.38889E-6 0.0883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1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41186E-6 L -8.33333E-7 0.09632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09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38407E-7 L 0.00035 0.09633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3.53504E-6 L 1.94444E-6 0.09848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09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14912E-6 L -0.00017 0.09725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4.61253E-6 L -2.22222E-6 0.0991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4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16456E-6 L -0.00017 0.09756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2.18895E-6 L 2.77778E-6 0.09447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2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4.32541E-6 L -0.00017 0.09725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09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08706E-6 L 3.33333E-6 0.09694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47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16456E-6 L -0.00017 0.09725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9.26212E-7 L -0.0007 0.09602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78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3.63692E-6 L 2.77778E-6 0.09447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3.39611E-8 L 2.77778E-6 0.09972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10929E-6 L -3.05556E-6 0.08366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68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2.74467E-6 L 3.61111E-6 0.0836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68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2028E-6 L -0.00035 0.10034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5002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51281E-7 L 0.00226 0.09385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47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18895E-6 L 0.00052 0.09479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4.32541E-6 L -0.00122 0.09972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63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5.21766E-7 L -0.00017 0.09726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16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76011E-6 L -0.00069 0.09602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4.9398E-8 L -1.94444E-6 0.09108 " pathEditMode="relative" rAng="0" ptsTypes="AA">
                                      <p:cBhvr>
                                        <p:cTn id="78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538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6.23649E-7 L 1.11111E-6 0.09633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3.3498E-6 L 1.11111E-6 0.16579 " pathEditMode="relative" rAng="0" ptsTypes="AA">
                                      <p:cBhvr>
                                        <p:cTn id="10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274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1.41402E-6 L 2.77778E-7 0.23619 " pathEditMode="relative" rAng="0" ptsTypes="AA">
                                      <p:cBhvr>
                                        <p:cTn id="10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794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1.88638E-6 L -0.00017 0.09725 " pathEditMode="relative" rAng="0" ptsTypes="AA">
                                      <p:cBhvr>
                                        <p:cTn id="106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2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12473E-6 L -1.66667E-6 0.16518 " pathEditMode="relative" rAng="0" ptsTypes="AA">
                                      <p:cBhvr>
                                        <p:cTn id="108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243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1.41402E-6 L 2.77778E-6 0.23619 " pathEditMode="relative" rAng="0" ptsTypes="AA">
                                      <p:cBhvr>
                                        <p:cTn id="11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794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0.09941 L -2.77778E-7 0.16147 " pathEditMode="relative" rAng="0" ptsTypes="AA">
                                      <p:cBhvr>
                                        <p:cTn id="14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87"/>
                                    </p:animMotion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0.0991 L -2.22222E-6 0.16548 " pathEditMode="relative" rAng="0" ptsTypes="AA">
                                      <p:cBhvr>
                                        <p:cTn id="149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00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.09941 L -1.66667E-6 0.1627 " pathEditMode="relative" rAng="0" ptsTypes="AA">
                                      <p:cBhvr>
                                        <p:cTn id="16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49"/>
                                    </p:animMotion>
                                  </p:childTnLst>
                                </p:cTn>
                              </p:par>
                              <p:par>
                                <p:cTn id="16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0.09447 L 2.77778E-6 0.16054 " pathEditMode="relative" rAng="0" ptsTypes="AA">
                                      <p:cBhvr>
                                        <p:cTn id="165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2000"/>
                            </p:stCondLst>
                            <p:childTnLst>
                              <p:par>
                                <p:cTn id="1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0.09787 L -3.05556E-6 0.16579 " pathEditMode="relative" rAng="0" ptsTypes="AA">
                                      <p:cBhvr>
                                        <p:cTn id="17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96"/>
                                    </p:animMotion>
                                  </p:childTnLst>
                                </p:cTn>
                              </p:par>
                              <p:par>
                                <p:cTn id="18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0.09694 L 3.33333E-6 0.16301 " pathEditMode="relative" rAng="0" ptsTypes="AA">
                                      <p:cBhvr>
                                        <p:cTn id="181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2000"/>
                            </p:stCondLst>
                            <p:childTnLst>
                              <p:par>
                                <p:cTn id="1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5 0.09633 L 0.00035 0.1519 " pathEditMode="relative" rAng="0" ptsTypes="AA">
                                      <p:cBhvr>
                                        <p:cTn id="19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779"/>
                                    </p:animMotion>
                                  </p:childTnLst>
                                </p:cTn>
                              </p:par>
                              <p:par>
                                <p:cTn id="19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09571 L -0.00035 0.16764 " pathEditMode="relative" rAng="0" ptsTypes="AA">
                                      <p:cBhvr>
                                        <p:cTn id="194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581"/>
                                    </p:animMotion>
                                  </p:childTnLst>
                                </p:cTn>
                              </p:par>
                              <p:par>
                                <p:cTn id="19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10095 L 1.94444E-6 0.18369 " pathEditMode="relative" rAng="0" ptsTypes="AA">
                                      <p:cBhvr>
                                        <p:cTn id="196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37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0.09633 L 1.38889E-6 0.15252 " pathEditMode="relative" rAng="0" ptsTypes="AA">
                                      <p:cBhvr>
                                        <p:cTn id="19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10"/>
                                    </p:animMotion>
                                  </p:childTnLst>
                                </p:cTn>
                              </p:par>
                              <p:par>
                                <p:cTn id="19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9633 L 0.00052 0.16703 " pathEditMode="relative" rAng="0" ptsTypes="AA">
                                      <p:cBhvr>
                                        <p:cTn id="200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520"/>
                                    </p:animMotion>
                                  </p:childTnLst>
                                </p:cTn>
                              </p:par>
                              <p:par>
                                <p:cTn id="20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9539 L -0.00052 0.18369 " pathEditMode="relative" rAng="0" ptsTypes="AA">
                                      <p:cBhvr>
                                        <p:cTn id="20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15"/>
                                    </p:animMotion>
                                  </p:childTnLst>
                                </p:cTn>
                              </p:par>
                              <p:par>
                                <p:cTn id="20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0.0883 L 1.38889E-6 0.20038 " pathEditMode="relative" rAng="0" ptsTypes="AA">
                                      <p:cBhvr>
                                        <p:cTn id="204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588"/>
                                    </p:animMotion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0.08366 L -3.05556E-6 0.19574 " pathEditMode="relative" rAng="0" ptsTypes="AA">
                                      <p:cBhvr>
                                        <p:cTn id="209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588"/>
                                    </p:animMotion>
                                  </p:childTnLst>
                                </p:cTn>
                              </p:par>
                              <p:par>
                                <p:cTn id="2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9 0.09602 L -0.00069 0.14912 " pathEditMode="relative" rAng="0" ptsTypes="AA">
                                      <p:cBhvr>
                                        <p:cTn id="211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655"/>
                                    </p:animMotion>
                                  </p:childTnLst>
                                </p:cTn>
                              </p:par>
                              <p:par>
                                <p:cTn id="2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0.09447 L 2.77778E-6 0.16332 " pathEditMode="relative" rAng="0" ptsTypes="AA">
                                      <p:cBhvr>
                                        <p:cTn id="213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427"/>
                                    </p:animMotion>
                                  </p:childTnLst>
                                </p:cTn>
                              </p:par>
                              <p:par>
                                <p:cTn id="2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0.09972 L 2.77778E-6 0.18401 " pathEditMode="relative" rAng="0" ptsTypes="AA">
                                      <p:cBhvr>
                                        <p:cTn id="215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99"/>
                                    </p:animMotion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9478 L 0.00173 0.14881 " pathEditMode="relative" rAng="0" ptsTypes="AA">
                                      <p:cBhvr>
                                        <p:cTn id="220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2686"/>
                                    </p:animMotion>
                                  </p:childTnLst>
                                </p:cTn>
                              </p:par>
                              <p:par>
                                <p:cTn id="2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26 0.09386 L 0.00121 0.16425 " pathEditMode="relative" rAng="0" ptsTypes="AA">
                                      <p:cBhvr>
                                        <p:cTn id="222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3520"/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10034 L 0.00121 0.18277 " pathEditMode="relative" rAng="0" ptsTypes="AA">
                                      <p:cBhvr>
                                        <p:cTn id="224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" y="4106"/>
                                    </p:animMotion>
                                  </p:childTnLst>
                                </p:cTn>
                              </p:par>
                              <p:par>
                                <p:cTn id="2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0.08367 L 3.61111E-6 0.19852 " pathEditMode="relative" rAng="0" ptsTypes="AA">
                                      <p:cBhvr>
                                        <p:cTn id="226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743"/>
                                    </p:animMotion>
                                  </p:childTnLst>
                                </p:cTn>
                              </p:par>
                              <p:par>
                                <p:cTn id="2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8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2000"/>
                            </p:stCondLst>
                            <p:childTnLst>
                              <p:par>
                                <p:cTn id="2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5 0.09633 L 0.00035 0.19481 " pathEditMode="relative" rAng="0" ptsTypes="AA">
                                      <p:cBhvr>
                                        <p:cTn id="26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99"/>
                                    </p:animMotion>
                                  </p:childTnLst>
                                </p:cTn>
                              </p:par>
                              <p:par>
                                <p:cTn id="26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9848 L 1.94444E-6 0.23742 " pathEditMode="relative" rAng="0" ptsTypes="AA">
                                      <p:cBhvr>
                                        <p:cTn id="27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947"/>
                                    </p:animMotion>
                                  </p:childTnLst>
                                </p:cTn>
                              </p:par>
                              <p:par>
                                <p:cTn id="2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 0.09601 L -0.0007 0.19049 " pathEditMode="relative" rAng="0" ptsTypes="AA">
                                      <p:cBhvr>
                                        <p:cTn id="278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743"/>
                                    </p:animMotion>
                                  </p:childTnLst>
                                </p:cTn>
                              </p:par>
                              <p:par>
                                <p:cTn id="27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0.09108 L -1.94444E-6 0.23341 " pathEditMode="relative" rAng="0" ptsTypes="AA">
                                      <p:cBhvr>
                                        <p:cTn id="280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1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2000"/>
                            </p:stCondLst>
                            <p:childTnLst>
                              <p:par>
                                <p:cTn id="2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5" grpId="0" animBg="1"/>
      <p:bldP spid="26" grpId="0" animBg="1"/>
      <p:bldP spid="26" grpId="1" animBg="1"/>
      <p:bldP spid="28" grpId="0" animBg="1"/>
      <p:bldP spid="29" grpId="0" animBg="1"/>
      <p:bldP spid="29" grpId="1" animBg="1"/>
      <p:bldP spid="31" grpId="0" animBg="1"/>
      <p:bldP spid="32" grpId="0" animBg="1"/>
      <p:bldP spid="32" grpId="1" animBg="1"/>
      <p:bldP spid="35" grpId="0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40" grpId="0" animBg="1"/>
      <p:bldP spid="41" grpId="0" animBg="1"/>
      <p:bldP spid="41" grpId="1" animBg="1"/>
      <p:bldP spid="56" grpId="0" animBg="1"/>
      <p:bldP spid="56" grpId="1" animBg="1"/>
      <p:bldP spid="57" grpId="0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139" grpId="0"/>
      <p:bldP spid="140" grpId="0"/>
      <p:bldP spid="141" grpId="0"/>
      <p:bldP spid="142" grpId="0"/>
      <p:bldP spid="143" grpId="0"/>
      <p:bldP spid="144" grpId="0"/>
      <p:bldP spid="248" grpId="0"/>
      <p:bldP spid="249" grpId="0"/>
      <p:bldP spid="250" grpId="0"/>
      <p:bldP spid="264" grpId="0"/>
      <p:bldP spid="265" grpId="0"/>
      <p:bldP spid="284" grpId="0"/>
      <p:bldP spid="285" grpId="0"/>
      <p:bldP spid="294" grpId="0"/>
      <p:bldP spid="295" grpId="0"/>
      <p:bldP spid="3" grpId="0"/>
      <p:bldP spid="5" grpId="0"/>
      <p:bldP spid="6" grpId="0"/>
      <p:bldP spid="8" grpId="0"/>
      <p:bldP spid="9" grpId="0"/>
      <p:bldP spid="10" grpId="0"/>
      <p:bldP spid="11" grpId="0"/>
      <p:bldP spid="12" grpId="0"/>
      <p:bldP spid="13" grpId="0"/>
      <p:bldP spid="72" grpId="0"/>
      <p:bldP spid="74" grpId="0"/>
      <p:bldP spid="7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E54B81"/>
                </a:solidFill>
                <a:latin typeface="Microsoft YaHei" pitchFamily="34" charset="-122"/>
                <a:ea typeface="Microsoft YaHei" pitchFamily="34" charset="-122"/>
              </a:rPr>
              <a:t>分工結構</a:t>
            </a:r>
            <a:endParaRPr lang="en-US" altLang="zh-CN" sz="2400" b="1" dirty="0">
              <a:solidFill>
                <a:srgbClr val="E54B81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826760" y="678128"/>
            <a:ext cx="121058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分工項目表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45" name="组合 4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6" name="直接连接符 4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1700161" y="396668"/>
            <a:ext cx="184731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1486639"/>
              </p:ext>
            </p:extLst>
          </p:nvPr>
        </p:nvGraphicFramePr>
        <p:xfrm>
          <a:off x="2346309" y="194692"/>
          <a:ext cx="6264696" cy="4050784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{17292A2E-F333-43FB-9621-5CBBE7FDCDCB}</a:tableStyleId>
              </a:tblPr>
              <a:tblGrid>
                <a:gridCol w="39096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2221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2000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799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8747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30" dirty="0" smtClean="0">
                          <a:effectLst/>
                        </a:rPr>
                        <a:t>編號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30" dirty="0" smtClean="0">
                          <a:effectLst/>
                        </a:rPr>
                        <a:t>名稱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30" dirty="0" smtClean="0">
                          <a:effectLst/>
                        </a:rPr>
                        <a:t>參與人員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200" spc="-30" dirty="0" smtClean="0">
                          <a:effectLst/>
                        </a:rPr>
                        <a:t>參與期間</a:t>
                      </a:r>
                      <a:endParaRPr lang="zh-TW" altLang="zh-TW" sz="1200" kern="1200" spc="-30" dirty="0" smtClean="0">
                        <a:effectLst/>
                      </a:endParaRPr>
                    </a:p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200" spc="-30" dirty="0" smtClean="0">
                          <a:effectLst/>
                        </a:rPr>
                        <a:t>參與人數</a:t>
                      </a:r>
                      <a:endParaRPr lang="zh-TW" altLang="zh-TW" sz="1200" kern="1200" spc="-30" dirty="0" smtClean="0">
                        <a:effectLst/>
                      </a:endParaRPr>
                    </a:p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200" spc="-30" dirty="0" smtClean="0">
                          <a:effectLst/>
                        </a:rPr>
                        <a:t>工時(人/ 天)</a:t>
                      </a:r>
                      <a:endParaRPr lang="zh-TW" altLang="zh-TW" sz="1200" kern="1200" spc="-30" dirty="0" smtClean="0">
                        <a:effectLst/>
                      </a:endParaRPr>
                    </a:p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84904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1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effectLst/>
                        </a:rPr>
                        <a:t>登入畫面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楊軒宇、張鈞棠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4/13~5/4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2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21 天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1.1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effectLst/>
                        </a:rPr>
                        <a:t>帳密輸入區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楊軒宇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4/13~5/4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1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21 天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1.2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驗證碼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楊軒宇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4/13~5/4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1 人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21 天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1.3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effectLst/>
                        </a:rPr>
                        <a:t>介面顏</a:t>
                      </a:r>
                      <a:r>
                        <a:rPr lang="en-US" altLang="zh-TW" sz="1200" kern="1200" spc="-20" dirty="0" smtClean="0">
                          <a:effectLst/>
                        </a:rPr>
                        <a:t>色及整體設計</a:t>
                      </a:r>
                      <a:r>
                        <a:rPr lang="zh-TW" altLang="zh-TW" sz="1200" kern="1200" spc="-20" dirty="0" smtClean="0">
                          <a:effectLst/>
                        </a:rPr>
                        <a:t> 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張鈞棠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4/13~5/4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effectLst/>
                        </a:rPr>
                        <a:t>1 人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21 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 dirty="0">
                          <a:effectLst/>
                        </a:rPr>
                        <a:t>2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資料庫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>
                          <a:effectLst/>
                        </a:rPr>
                        <a:t>楊軒宇</a:t>
                      </a:r>
                      <a:r>
                        <a:rPr lang="en-US" sz="1200" spc="-5">
                          <a:effectLst/>
                        </a:rPr>
                        <a:t>、鄭紹</a:t>
                      </a:r>
                      <a:r>
                        <a:rPr lang="en-US" sz="1200" spc="-15">
                          <a:effectLst/>
                        </a:rPr>
                        <a:t>雄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4/13</a:t>
                      </a:r>
                      <a:r>
                        <a:rPr lang="en-US" sz="1200" spc="-5" dirty="0">
                          <a:effectLst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2</a:t>
                      </a:r>
                      <a:r>
                        <a:rPr lang="en-US" sz="1200" spc="-300" dirty="0">
                          <a:effectLst/>
                        </a:rPr>
                        <a:t> </a:t>
                      </a:r>
                      <a:r>
                        <a:rPr lang="en-US" sz="1200" spc="-40" dirty="0">
                          <a:effectLst/>
                        </a:rPr>
                        <a:t>人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21</a:t>
                      </a:r>
                      <a:r>
                        <a:rPr lang="en-US" sz="1200" spc="-300" dirty="0">
                          <a:effectLst/>
                        </a:rPr>
                        <a:t> </a:t>
                      </a:r>
                      <a:r>
                        <a:rPr lang="en-US" sz="1200" spc="-30" dirty="0">
                          <a:effectLst/>
                        </a:rPr>
                        <a:t>天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2.1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smtClean="0">
                          <a:effectLst/>
                        </a:rPr>
                        <a:t>存取帳</a:t>
                      </a:r>
                      <a:r>
                        <a:rPr lang="en-US" sz="1200" spc="-60" dirty="0" smtClean="0">
                          <a:effectLst/>
                        </a:rPr>
                        <a:t>密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楊軒宇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4/13</a:t>
                      </a:r>
                      <a:r>
                        <a:rPr lang="en-US" sz="1200" spc="-5" dirty="0">
                          <a:effectLst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1</a:t>
                      </a:r>
                      <a:r>
                        <a:rPr lang="en-US" sz="1200" spc="-300">
                          <a:effectLst/>
                        </a:rPr>
                        <a:t> </a:t>
                      </a:r>
                      <a:r>
                        <a:rPr lang="en-US" sz="1200" spc="-40">
                          <a:effectLst/>
                        </a:rPr>
                        <a:t>人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effectLst/>
                        </a:rPr>
                        <a:t>21</a:t>
                      </a:r>
                      <a:r>
                        <a:rPr lang="en-US" sz="1200" spc="-300">
                          <a:effectLst/>
                        </a:rPr>
                        <a:t> </a:t>
                      </a:r>
                      <a:r>
                        <a:rPr lang="en-US" sz="1200" spc="-30">
                          <a:effectLst/>
                        </a:rPr>
                        <a:t>天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2.2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194945">
                        <a:lnSpc>
                          <a:spcPct val="111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 dirty="0" smtClean="0">
                          <a:effectLst/>
                        </a:rPr>
                        <a:t>存取使用者資</a:t>
                      </a:r>
                      <a:r>
                        <a:rPr lang="en-US" sz="1200" spc="-60" dirty="0" smtClean="0">
                          <a:effectLst/>
                        </a:rPr>
                        <a:t>料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鄭紹雄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4/13</a:t>
                      </a:r>
                      <a:r>
                        <a:rPr lang="en-US" sz="1200" spc="-5" dirty="0">
                          <a:effectLst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1</a:t>
                      </a:r>
                      <a:r>
                        <a:rPr lang="en-US" sz="1200" spc="-300">
                          <a:effectLst/>
                        </a:rPr>
                        <a:t> </a:t>
                      </a:r>
                      <a:r>
                        <a:rPr lang="en-US" sz="1200" spc="-40">
                          <a:effectLst/>
                        </a:rPr>
                        <a:t>人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effectLst/>
                        </a:rPr>
                        <a:t>21</a:t>
                      </a:r>
                      <a:r>
                        <a:rPr lang="en-US" sz="1200" spc="-300">
                          <a:effectLst/>
                        </a:rPr>
                        <a:t> </a:t>
                      </a:r>
                      <a:r>
                        <a:rPr lang="en-US" sz="1200" spc="-30">
                          <a:effectLst/>
                        </a:rPr>
                        <a:t>天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 dirty="0">
                          <a:effectLst/>
                        </a:rPr>
                        <a:t>3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smtClean="0">
                          <a:effectLst/>
                        </a:rPr>
                        <a:t>管理者主畫面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張</a:t>
                      </a:r>
                      <a:r>
                        <a:rPr lang="en-US" sz="1200" spc="-5" dirty="0">
                          <a:effectLst/>
                        </a:rPr>
                        <a:t>鈞</a:t>
                      </a:r>
                      <a:r>
                        <a:rPr lang="en-US" sz="1200" spc="-10" dirty="0">
                          <a:effectLst/>
                        </a:rPr>
                        <a:t>棠、楊軒宇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4/13</a:t>
                      </a:r>
                      <a:r>
                        <a:rPr lang="en-US" sz="1200" spc="-5" dirty="0">
                          <a:effectLst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2</a:t>
                      </a:r>
                      <a:r>
                        <a:rPr lang="en-US" sz="1200" spc="-300">
                          <a:effectLst/>
                        </a:rPr>
                        <a:t> </a:t>
                      </a:r>
                      <a:r>
                        <a:rPr lang="en-US" sz="1200" spc="-40">
                          <a:effectLst/>
                        </a:rPr>
                        <a:t>人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21</a:t>
                      </a:r>
                      <a:r>
                        <a:rPr lang="en-US" sz="1200" spc="-300" dirty="0">
                          <a:effectLst/>
                        </a:rPr>
                        <a:t> </a:t>
                      </a:r>
                      <a:r>
                        <a:rPr lang="en-US" sz="1200" spc="-30" dirty="0">
                          <a:effectLst/>
                        </a:rPr>
                        <a:t>天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3.1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smtClean="0">
                          <a:effectLst/>
                        </a:rPr>
                        <a:t>介面顏色設計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張鈞棠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4/13</a:t>
                      </a:r>
                      <a:r>
                        <a:rPr lang="en-US" sz="1200" spc="-5" dirty="0">
                          <a:effectLst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1</a:t>
                      </a:r>
                      <a:r>
                        <a:rPr lang="en-US" sz="1200" spc="-300">
                          <a:effectLst/>
                        </a:rPr>
                        <a:t> </a:t>
                      </a:r>
                      <a:r>
                        <a:rPr lang="en-US" sz="1200" spc="-40">
                          <a:effectLst/>
                        </a:rPr>
                        <a:t>人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effectLst/>
                        </a:rPr>
                        <a:t>21</a:t>
                      </a:r>
                      <a:r>
                        <a:rPr lang="en-US" sz="1200" spc="-300">
                          <a:effectLst/>
                        </a:rPr>
                        <a:t> </a:t>
                      </a:r>
                      <a:r>
                        <a:rPr lang="en-US" sz="1200" spc="-30">
                          <a:effectLst/>
                        </a:rPr>
                        <a:t>天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3.2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194945">
                        <a:lnSpc>
                          <a:spcPct val="111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 dirty="0">
                          <a:effectLst/>
                        </a:rPr>
                        <a:t>文字排版與功</a:t>
                      </a:r>
                      <a:r>
                        <a:rPr lang="en-US" sz="1200" spc="-40" dirty="0">
                          <a:effectLst/>
                        </a:rPr>
                        <a:t>能設定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楊軒宇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4/13</a:t>
                      </a:r>
                      <a:r>
                        <a:rPr lang="en-US" sz="1200" spc="-5" dirty="0">
                          <a:effectLst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1</a:t>
                      </a:r>
                      <a:r>
                        <a:rPr lang="en-US" sz="1200" spc="-300">
                          <a:effectLst/>
                        </a:rPr>
                        <a:t> </a:t>
                      </a:r>
                      <a:r>
                        <a:rPr lang="en-US" sz="1200" spc="-40">
                          <a:effectLst/>
                        </a:rPr>
                        <a:t>人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effectLst/>
                        </a:rPr>
                        <a:t>21</a:t>
                      </a:r>
                      <a:r>
                        <a:rPr lang="en-US" sz="1200" spc="-300">
                          <a:effectLst/>
                        </a:rPr>
                        <a:t> </a:t>
                      </a:r>
                      <a:r>
                        <a:rPr lang="en-US" sz="1200" spc="-30">
                          <a:effectLst/>
                        </a:rPr>
                        <a:t>天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 dirty="0">
                          <a:effectLst/>
                        </a:rPr>
                        <a:t>4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smtClean="0">
                          <a:effectLst/>
                        </a:rPr>
                        <a:t>使用者主畫面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張</a:t>
                      </a:r>
                      <a:r>
                        <a:rPr lang="en-US" sz="1200" spc="-5" dirty="0">
                          <a:effectLst/>
                        </a:rPr>
                        <a:t>鈞</a:t>
                      </a:r>
                      <a:r>
                        <a:rPr lang="en-US" sz="1200" spc="-10" dirty="0">
                          <a:effectLst/>
                        </a:rPr>
                        <a:t>棠、楊軒宇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4/13</a:t>
                      </a:r>
                      <a:r>
                        <a:rPr lang="en-US" sz="1200" spc="-5" dirty="0">
                          <a:effectLst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2</a:t>
                      </a:r>
                      <a:r>
                        <a:rPr lang="en-US" sz="1200" spc="-300" dirty="0">
                          <a:effectLst/>
                        </a:rPr>
                        <a:t> </a:t>
                      </a:r>
                      <a:r>
                        <a:rPr lang="en-US" sz="1200" spc="-40" dirty="0">
                          <a:effectLst/>
                        </a:rPr>
                        <a:t>人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21</a:t>
                      </a:r>
                      <a:r>
                        <a:rPr lang="en-US" sz="1200" spc="-300" dirty="0">
                          <a:effectLst/>
                        </a:rPr>
                        <a:t> </a:t>
                      </a:r>
                      <a:r>
                        <a:rPr lang="en-US" sz="1200" spc="-30" dirty="0">
                          <a:effectLst/>
                        </a:rPr>
                        <a:t>天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4.1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smtClean="0">
                          <a:effectLst/>
                        </a:rPr>
                        <a:t>介面顏色設計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張鈞棠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4/13</a:t>
                      </a:r>
                      <a:r>
                        <a:rPr lang="en-US" sz="1200" spc="-5" dirty="0">
                          <a:effectLst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1</a:t>
                      </a:r>
                      <a:r>
                        <a:rPr lang="en-US" sz="1200" spc="-300" dirty="0">
                          <a:effectLst/>
                        </a:rPr>
                        <a:t> </a:t>
                      </a:r>
                      <a:r>
                        <a:rPr lang="en-US" sz="1200" spc="-40" dirty="0">
                          <a:effectLst/>
                        </a:rPr>
                        <a:t>人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21</a:t>
                      </a:r>
                      <a:r>
                        <a:rPr lang="en-US" sz="1200" spc="-300" dirty="0">
                          <a:effectLst/>
                        </a:rPr>
                        <a:t> </a:t>
                      </a:r>
                      <a:r>
                        <a:rPr lang="en-US" sz="1200" spc="-30" dirty="0">
                          <a:effectLst/>
                        </a:rPr>
                        <a:t>天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4.2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194945">
                        <a:lnSpc>
                          <a:spcPct val="111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 dirty="0">
                          <a:effectLst/>
                        </a:rPr>
                        <a:t>文字排版與功</a:t>
                      </a:r>
                      <a:r>
                        <a:rPr lang="en-US" sz="1200" spc="-40" dirty="0">
                          <a:effectLst/>
                        </a:rPr>
                        <a:t>能設定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楊軒宇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4/13</a:t>
                      </a:r>
                      <a:r>
                        <a:rPr lang="en-US" sz="1200" spc="-5" dirty="0">
                          <a:effectLst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1</a:t>
                      </a:r>
                      <a:r>
                        <a:rPr lang="en-US" sz="1200" spc="-300" dirty="0">
                          <a:effectLst/>
                        </a:rPr>
                        <a:t> </a:t>
                      </a:r>
                      <a:r>
                        <a:rPr lang="en-US" sz="1200" spc="-40" dirty="0">
                          <a:effectLst/>
                        </a:rPr>
                        <a:t>人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21</a:t>
                      </a:r>
                      <a:r>
                        <a:rPr lang="en-US" sz="1200" spc="-300" dirty="0">
                          <a:effectLst/>
                        </a:rPr>
                        <a:t> </a:t>
                      </a:r>
                      <a:r>
                        <a:rPr lang="en-US" sz="1200" spc="-30" dirty="0">
                          <a:effectLst/>
                        </a:rPr>
                        <a:t>天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>
                          <a:effectLst/>
                        </a:rPr>
                        <a:t>5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>
                          <a:effectLst/>
                        </a:rPr>
                        <a:t>功能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>
                          <a:effectLst/>
                        </a:rPr>
                        <a:t>鄭紹雄、張鈞棠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15" dirty="0" smtClean="0">
                          <a:effectLst/>
                        </a:rPr>
                        <a:t>5/4~6/1</a:t>
                      </a:r>
                      <a:endParaRPr 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2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15" dirty="0" smtClean="0">
                          <a:effectLst/>
                        </a:rPr>
                        <a:t>28</a:t>
                      </a:r>
                      <a:r>
                        <a:rPr lang="en-US" sz="1200" kern="1200" spc="-15" dirty="0" smtClean="0">
                          <a:effectLst/>
                        </a:rPr>
                        <a:t> </a:t>
                      </a:r>
                      <a:r>
                        <a:rPr lang="en-US" sz="1200" kern="1200" spc="-15" dirty="0">
                          <a:effectLst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>
                          <a:effectLst/>
                        </a:rPr>
                        <a:t>5.1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194945" algn="l" defTabSz="914400" rtl="0" eaLnBrk="1" latinLnBrk="0" hangingPunct="1">
                        <a:lnSpc>
                          <a:spcPct val="111000"/>
                        </a:lnSpc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 smtClean="0">
                          <a:effectLst/>
                        </a:rPr>
                        <a:t>日曆顯示設定與觀看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張鈞棠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15" dirty="0" smtClean="0">
                          <a:effectLst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1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 smtClean="0">
                          <a:effectLst/>
                        </a:rPr>
                        <a:t>2</a:t>
                      </a:r>
                      <a:r>
                        <a:rPr lang="en-US" altLang="zh-TW" sz="1200" kern="1200" spc="-15" dirty="0" smtClean="0">
                          <a:effectLst/>
                        </a:rPr>
                        <a:t>8</a:t>
                      </a:r>
                      <a:r>
                        <a:rPr lang="en-US" sz="1200" kern="1200" spc="-15" dirty="0" smtClean="0">
                          <a:effectLst/>
                        </a:rPr>
                        <a:t> </a:t>
                      </a:r>
                      <a:r>
                        <a:rPr lang="en-US" sz="1200" kern="1200" spc="-15" dirty="0">
                          <a:effectLst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5.2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 smtClean="0">
                          <a:effectLst/>
                        </a:rPr>
                        <a:t>音樂設定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張鈞棠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15" dirty="0" smtClean="0">
                          <a:effectLst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1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 smtClean="0">
                          <a:effectLst/>
                        </a:rPr>
                        <a:t>2</a:t>
                      </a:r>
                      <a:r>
                        <a:rPr lang="en-US" altLang="zh-TW" sz="1200" kern="1200" spc="-15" dirty="0" smtClean="0">
                          <a:effectLst/>
                        </a:rPr>
                        <a:t>8</a:t>
                      </a:r>
                      <a:r>
                        <a:rPr lang="en-US" sz="1200" kern="1200" spc="-15" dirty="0" smtClean="0">
                          <a:effectLst/>
                        </a:rPr>
                        <a:t> </a:t>
                      </a:r>
                      <a:r>
                        <a:rPr lang="en-US" sz="1200" kern="1200" spc="-15" dirty="0">
                          <a:effectLst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5.3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 smtClean="0">
                          <a:effectLst/>
                        </a:rPr>
                        <a:t>行程觀看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鄭紹雄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15" dirty="0" smtClean="0">
                          <a:effectLst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1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 smtClean="0">
                          <a:effectLst/>
                        </a:rPr>
                        <a:t>2</a:t>
                      </a:r>
                      <a:r>
                        <a:rPr lang="en-US" altLang="zh-TW" sz="1200" kern="1200" spc="-15" dirty="0" smtClean="0">
                          <a:effectLst/>
                        </a:rPr>
                        <a:t>8</a:t>
                      </a:r>
                      <a:r>
                        <a:rPr lang="en-US" sz="1200" kern="1200" spc="-15" dirty="0" smtClean="0">
                          <a:effectLst/>
                        </a:rPr>
                        <a:t> </a:t>
                      </a:r>
                      <a:r>
                        <a:rPr lang="en-US" sz="1200" kern="1200" spc="-15" dirty="0">
                          <a:effectLst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5.4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194945" algn="l" defTabSz="914400" rtl="0" eaLnBrk="1" latinLnBrk="0" hangingPunct="1">
                        <a:lnSpc>
                          <a:spcPct val="111000"/>
                        </a:lnSpc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>
                          <a:effectLst/>
                        </a:rPr>
                        <a:t>行程修改與更新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>
                          <a:effectLst/>
                        </a:rPr>
                        <a:t>鄭紹雄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15" dirty="0" smtClean="0">
                          <a:effectLst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1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 smtClean="0">
                          <a:effectLst/>
                        </a:rPr>
                        <a:t>2</a:t>
                      </a:r>
                      <a:r>
                        <a:rPr lang="en-US" altLang="zh-TW" sz="1200" kern="1200" spc="-15" dirty="0" smtClean="0">
                          <a:effectLst/>
                        </a:rPr>
                        <a:t>8</a:t>
                      </a:r>
                      <a:r>
                        <a:rPr lang="en-US" sz="1200" kern="1200" spc="-15" dirty="0" smtClean="0">
                          <a:effectLst/>
                        </a:rPr>
                        <a:t> </a:t>
                      </a:r>
                      <a:r>
                        <a:rPr lang="en-US" sz="1200" kern="1200" spc="-15" dirty="0">
                          <a:effectLst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5.5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 smtClean="0">
                          <a:effectLst/>
                        </a:rPr>
                        <a:t>行程搜尋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鄭紹雄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15" dirty="0" smtClean="0">
                          <a:effectLst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>
                          <a:effectLst/>
                        </a:rPr>
                        <a:t>1 人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 smtClean="0">
                          <a:effectLst/>
                        </a:rPr>
                        <a:t>2</a:t>
                      </a:r>
                      <a:r>
                        <a:rPr lang="en-US" altLang="zh-TW" sz="1200" kern="1200" spc="-15" dirty="0" smtClean="0">
                          <a:effectLst/>
                        </a:rPr>
                        <a:t>8</a:t>
                      </a:r>
                      <a:r>
                        <a:rPr lang="en-US" sz="1200" kern="1200" spc="-15" dirty="0" smtClean="0">
                          <a:effectLst/>
                        </a:rPr>
                        <a:t> </a:t>
                      </a:r>
                      <a:r>
                        <a:rPr lang="en-US" sz="1200" kern="1200" spc="-15" dirty="0">
                          <a:effectLst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5.6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 smtClean="0">
                          <a:effectLst/>
                        </a:rPr>
                        <a:t>介面顏色設定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>
                          <a:effectLst/>
                        </a:rPr>
                        <a:t>張鈞棠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15" dirty="0" smtClean="0">
                          <a:effectLst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>
                          <a:effectLst/>
                        </a:rPr>
                        <a:t>1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15" dirty="0" smtClean="0">
                          <a:effectLst/>
                        </a:rPr>
                        <a:t>2</a:t>
                      </a:r>
                      <a:r>
                        <a:rPr lang="en-US" altLang="zh-TW" sz="1200" kern="1200" spc="-15" dirty="0" smtClean="0">
                          <a:effectLst/>
                        </a:rPr>
                        <a:t>8</a:t>
                      </a:r>
                      <a:r>
                        <a:rPr lang="en-US" sz="1200" kern="1200" spc="-15" dirty="0" smtClean="0">
                          <a:effectLst/>
                        </a:rPr>
                        <a:t> </a:t>
                      </a:r>
                      <a:r>
                        <a:rPr lang="en-US" sz="1200" kern="1200" spc="-15" dirty="0">
                          <a:effectLst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</a:tbl>
          </a:graphicData>
        </a:graphic>
      </p:graphicFrame>
      <p:sp>
        <p:nvSpPr>
          <p:cNvPr id="18" name="文字方塊 17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11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6841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E54B81"/>
                </a:solidFill>
                <a:latin typeface="Microsoft YaHei" pitchFamily="34" charset="-122"/>
                <a:ea typeface="Microsoft YaHei" pitchFamily="34" charset="-122"/>
              </a:rPr>
              <a:t>分工結構</a:t>
            </a:r>
            <a:endParaRPr lang="en-US" altLang="zh-CN" sz="2400" b="1" dirty="0">
              <a:solidFill>
                <a:srgbClr val="E54B81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826760" y="678128"/>
            <a:ext cx="121058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分工項目表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45" name="组合 4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6" name="直接连接符 4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1700161" y="396668"/>
            <a:ext cx="184731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9222424"/>
              </p:ext>
            </p:extLst>
          </p:nvPr>
        </p:nvGraphicFramePr>
        <p:xfrm>
          <a:off x="1443040" y="1252280"/>
          <a:ext cx="6584013" cy="2470804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{17292A2E-F333-43FB-9621-5CBBE7FDCDCB}</a:tableStyleId>
              </a:tblPr>
              <a:tblGrid>
                <a:gridCol w="41089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0999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0258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2988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2252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0814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20" dirty="0" smtClean="0">
                          <a:effectLst/>
                        </a:rPr>
                        <a:t>編號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20" dirty="0" smtClean="0">
                          <a:effectLst/>
                        </a:rPr>
                        <a:t>名稱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20" dirty="0" smtClean="0">
                          <a:effectLst/>
                        </a:rPr>
                        <a:t>參與人員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200" spc="-20" dirty="0" smtClean="0">
                          <a:effectLst/>
                        </a:rPr>
                        <a:t>參與期間</a:t>
                      </a:r>
                      <a:endParaRPr lang="zh-TW" altLang="zh-TW" sz="1200" kern="1200" spc="-20" dirty="0" smtClean="0">
                        <a:effectLst/>
                      </a:endParaRPr>
                    </a:p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200" spc="-20" dirty="0" smtClean="0">
                          <a:effectLst/>
                        </a:rPr>
                        <a:t>參與人數</a:t>
                      </a:r>
                      <a:endParaRPr lang="zh-TW" altLang="zh-TW" sz="1200" kern="1200" spc="-20" dirty="0" smtClean="0">
                        <a:effectLst/>
                      </a:endParaRPr>
                    </a:p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200" spc="-20" dirty="0" smtClean="0">
                          <a:effectLst/>
                        </a:rPr>
                        <a:t>工時(人/ 天)</a:t>
                      </a:r>
                      <a:endParaRPr lang="zh-TW" altLang="zh-TW" sz="1200" kern="1200" spc="-20" dirty="0" smtClean="0">
                        <a:effectLst/>
                      </a:endParaRPr>
                    </a:p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5.7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effectLst/>
                        </a:rPr>
                        <a:t>帳號設</a:t>
                      </a:r>
                      <a:r>
                        <a:rPr lang="zh-TW" altLang="en-US" sz="1200" kern="1200" spc="-20" dirty="0" smtClean="0">
                          <a:effectLst/>
                        </a:rPr>
                        <a:t>定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鄭紹雄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15" dirty="0" smtClean="0">
                          <a:effectLst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1 人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effectLst/>
                        </a:rPr>
                        <a:t>2</a:t>
                      </a:r>
                      <a:r>
                        <a:rPr lang="en-US" altLang="zh-TW" sz="1200" kern="1200" spc="-20" dirty="0" smtClean="0">
                          <a:effectLst/>
                        </a:rPr>
                        <a:t>8</a:t>
                      </a:r>
                      <a:r>
                        <a:rPr lang="en-US" sz="1200" kern="1200" spc="-20" dirty="0" smtClean="0">
                          <a:effectLst/>
                        </a:rPr>
                        <a:t> </a:t>
                      </a:r>
                      <a:r>
                        <a:rPr lang="en-US" sz="1200" kern="1200" spc="-20" dirty="0">
                          <a:effectLst/>
                        </a:rPr>
                        <a:t>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5.8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effectLst/>
                        </a:rPr>
                        <a:t>人員管理設定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鄭紹雄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15" dirty="0" smtClean="0">
                          <a:effectLst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1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effectLst/>
                        </a:rPr>
                        <a:t>2</a:t>
                      </a:r>
                      <a:r>
                        <a:rPr lang="en-US" altLang="zh-TW" sz="1200" kern="1200" spc="-20" dirty="0" smtClean="0">
                          <a:effectLst/>
                        </a:rPr>
                        <a:t>8</a:t>
                      </a:r>
                      <a:r>
                        <a:rPr lang="en-US" sz="1200" kern="1200" spc="-20" dirty="0" smtClean="0">
                          <a:effectLst/>
                        </a:rPr>
                        <a:t> </a:t>
                      </a:r>
                      <a:r>
                        <a:rPr lang="en-US" sz="1200" kern="1200" spc="-20" dirty="0">
                          <a:effectLst/>
                        </a:rPr>
                        <a:t>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5.9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194945" algn="l" defTabSz="914400" rtl="0" eaLnBrk="1" latinLnBrk="0" hangingPunct="1">
                        <a:lnSpc>
                          <a:spcPct val="111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排序各項資料功能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鄭紹雄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15" dirty="0" smtClean="0">
                          <a:effectLst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1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effectLst/>
                        </a:rPr>
                        <a:t>2</a:t>
                      </a:r>
                      <a:r>
                        <a:rPr lang="en-US" altLang="zh-TW" sz="1200" kern="1200" spc="-20" dirty="0" smtClean="0">
                          <a:effectLst/>
                        </a:rPr>
                        <a:t>8</a:t>
                      </a:r>
                      <a:r>
                        <a:rPr lang="en-US" sz="1200" kern="1200" spc="-20" dirty="0" smtClean="0">
                          <a:effectLst/>
                        </a:rPr>
                        <a:t> </a:t>
                      </a:r>
                      <a:r>
                        <a:rPr lang="en-US" sz="1200" kern="1200" spc="-20" dirty="0">
                          <a:effectLst/>
                        </a:rPr>
                        <a:t>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6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err="1">
                          <a:effectLst/>
                        </a:rPr>
                        <a:t>報告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200" kern="1200" spc="-20" dirty="0">
                          <a:effectLst/>
                        </a:rPr>
                        <a:t>許新源、賴俊</a:t>
                      </a:r>
                    </a:p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200" kern="1200" spc="-20" dirty="0">
                          <a:effectLst/>
                        </a:rPr>
                        <a:t>霖、曾家豪、林</a:t>
                      </a:r>
                    </a:p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晉廷、鄭穎謙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3/30~4/13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4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14 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6.1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69850" algn="l" defTabSz="914400" rtl="0" eaLnBrk="1" latinLnBrk="0" hangingPunct="1">
                        <a:lnSpc>
                          <a:spcPct val="111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產品測試、計畫書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許新源、賴俊霖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3/30~4/13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2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14 天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6.2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簡報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曾家豪、林晉廷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3/30~4/13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1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14 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effectLst/>
                        </a:rPr>
                        <a:t>6.3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繪圖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鄭穎謙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3/30~4/13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1 人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effectLst/>
                        </a:rPr>
                        <a:t>14 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42664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2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6.4</a:t>
                      </a:r>
                      <a:endParaRPr lang="zh-TW" sz="1200" kern="1200" spc="-2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kern="1200" spc="-2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產品測試</a:t>
                      </a:r>
                      <a:endParaRPr lang="zh-TW" sz="1200" kern="1200" spc="-2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kern="1200" spc="-2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許新源、</a:t>
                      </a:r>
                      <a:r>
                        <a:rPr lang="en-US" altLang="zh-TW" sz="1200" kern="1200" spc="-2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賴俊霖</a:t>
                      </a:r>
                      <a:endParaRPr lang="zh-TW" altLang="zh-TW" sz="1200" kern="1200" spc="-2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2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5/18~6/15</a:t>
                      </a:r>
                      <a:endParaRPr lang="zh-TW" sz="1200" kern="1200" spc="-2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2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TW" altLang="en-US" sz="1200" kern="1200" spc="-2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人</a:t>
                      </a:r>
                      <a:endParaRPr lang="zh-TW" sz="1200" kern="1200" spc="-2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2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  <a:r>
                        <a:rPr lang="zh-TW" altLang="en-US" sz="1200" kern="1200" spc="-2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天</a:t>
                      </a:r>
                      <a:endParaRPr lang="zh-TW" sz="1200" kern="1200" spc="-2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1186990" y="812654"/>
            <a:ext cx="184731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12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233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3610469" y="0"/>
            <a:ext cx="877971" cy="4113946"/>
            <a:chOff x="1775252" y="-1053552"/>
            <a:chExt cx="1045160" cy="4897356"/>
          </a:xfrm>
        </p:grpSpPr>
        <p:grpSp>
          <p:nvGrpSpPr>
            <p:cNvPr id="51" name="组合 50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3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2" name="直接连接符 51"/>
            <p:cNvCxnSpPr/>
            <p:nvPr/>
          </p:nvCxnSpPr>
          <p:spPr>
            <a:xfrm flipV="1">
              <a:off x="2295726" y="-1053552"/>
              <a:ext cx="0" cy="3881360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30"/>
          <p:cNvSpPr>
            <a:spLocks noChangeArrowheads="1"/>
          </p:cNvSpPr>
          <p:nvPr/>
        </p:nvSpPr>
        <p:spPr bwMode="auto">
          <a:xfrm>
            <a:off x="4230876" y="1854928"/>
            <a:ext cx="313025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ea typeface="微软雅黑" pitchFamily="34" charset="-122"/>
              </a:rPr>
              <a:t>專案規劃</a:t>
            </a:r>
            <a:endParaRPr lang="zh-CN" altLang="en-US" sz="2400" b="1" dirty="0">
              <a:solidFill>
                <a:srgbClr val="9DD53E"/>
              </a:solidFill>
              <a:ea typeface="微软雅黑" pitchFamily="34" charset="-122"/>
            </a:endParaRPr>
          </a:p>
        </p:txBody>
      </p:sp>
      <p:sp>
        <p:nvSpPr>
          <p:cNvPr id="63" name="Rectangle 31"/>
          <p:cNvSpPr>
            <a:spLocks noChangeArrowheads="1"/>
          </p:cNvSpPr>
          <p:nvPr/>
        </p:nvSpPr>
        <p:spPr bwMode="auto">
          <a:xfrm>
            <a:off x="4512956" y="2176810"/>
            <a:ext cx="3311525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</a:rPr>
              <a:t>資源</a:t>
            </a:r>
            <a:r>
              <a:rPr lang="zh-TW" altLang="en-US" sz="1200" dirty="0">
                <a:solidFill>
                  <a:schemeClr val="bg2"/>
                </a:solidFill>
              </a:rPr>
              <a:t>需求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開發環境與工具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角色與責任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人力工作配置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知識技能與教育訓練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生命週期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預算與時程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預算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時程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定期會議與旅程碑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矯正措施</a:t>
            </a:r>
            <a:r>
              <a:rPr lang="zh-TW" altLang="en-US" sz="1200" dirty="0" smtClean="0">
                <a:solidFill>
                  <a:schemeClr val="bg2"/>
                </a:solidFill>
              </a:rPr>
              <a:t>準則</a:t>
            </a:r>
            <a:endParaRPr lang="zh-CN" altLang="en-US" sz="1200" dirty="0">
              <a:solidFill>
                <a:schemeClr val="bg2"/>
              </a:solidFill>
            </a:endParaRPr>
          </a:p>
        </p:txBody>
      </p:sp>
      <p:sp>
        <p:nvSpPr>
          <p:cNvPr id="64" name="Rectangle 30"/>
          <p:cNvSpPr>
            <a:spLocks noChangeArrowheads="1"/>
          </p:cNvSpPr>
          <p:nvPr/>
        </p:nvSpPr>
        <p:spPr bwMode="auto">
          <a:xfrm>
            <a:off x="3131840" y="1774124"/>
            <a:ext cx="85161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5400" dirty="0">
                <a:ln>
                  <a:solidFill>
                    <a:srgbClr val="9DD53E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04</a:t>
            </a:r>
            <a:endParaRPr lang="zh-CN" altLang="en-US" sz="5400" dirty="0">
              <a:ln>
                <a:solidFill>
                  <a:srgbClr val="9DD53E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13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1349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1" name="Rectangle 9"/>
          <p:cNvSpPr>
            <a:spLocks noChangeArrowheads="1"/>
          </p:cNvSpPr>
          <p:nvPr/>
        </p:nvSpPr>
        <p:spPr bwMode="auto">
          <a:xfrm>
            <a:off x="2919485" y="1361292"/>
            <a:ext cx="1206500" cy="1206500"/>
          </a:xfrm>
          <a:prstGeom prst="rect">
            <a:avLst/>
          </a:prstGeom>
          <a:solidFill>
            <a:srgbClr val="9DD53E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84" name="Rectangle 12"/>
          <p:cNvSpPr>
            <a:spLocks noChangeArrowheads="1"/>
          </p:cNvSpPr>
          <p:nvPr/>
        </p:nvSpPr>
        <p:spPr bwMode="auto">
          <a:xfrm>
            <a:off x="6291419" y="1304926"/>
            <a:ext cx="1225550" cy="1206500"/>
          </a:xfrm>
          <a:prstGeom prst="rect">
            <a:avLst/>
          </a:prstGeom>
          <a:solidFill>
            <a:srgbClr val="594D7B"/>
          </a:solidFill>
          <a:ln>
            <a:noFill/>
          </a:ln>
        </p:spPr>
        <p:txBody>
          <a:bodyPr/>
          <a:lstStyle/>
          <a:p>
            <a:pPr>
              <a:buFont typeface="Arial" charset="0"/>
              <a:buNone/>
            </a:pPr>
            <a:endParaRPr lang="zh-CN" altLang="zh-CN"/>
          </a:p>
        </p:txBody>
      </p:sp>
      <p:sp>
        <p:nvSpPr>
          <p:cNvPr id="28685" name="Rectangle 13"/>
          <p:cNvSpPr>
            <a:spLocks noChangeArrowheads="1"/>
          </p:cNvSpPr>
          <p:nvPr/>
        </p:nvSpPr>
        <p:spPr bwMode="auto">
          <a:xfrm>
            <a:off x="6950075" y="2667000"/>
            <a:ext cx="1230313" cy="1206500"/>
          </a:xfrm>
          <a:prstGeom prst="rect">
            <a:avLst/>
          </a:prstGeom>
          <a:solidFill>
            <a:srgbClr val="C09CC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86" name="Rectangle 14"/>
          <p:cNvSpPr>
            <a:spLocks noChangeArrowheads="1"/>
          </p:cNvSpPr>
          <p:nvPr/>
        </p:nvSpPr>
        <p:spPr bwMode="auto">
          <a:xfrm>
            <a:off x="2297113" y="3336925"/>
            <a:ext cx="1863725" cy="1223963"/>
          </a:xfrm>
          <a:prstGeom prst="rect">
            <a:avLst/>
          </a:prstGeom>
          <a:solidFill>
            <a:srgbClr val="C09CC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28689" name="Group 17"/>
          <p:cNvGrpSpPr/>
          <p:nvPr/>
        </p:nvGrpSpPr>
        <p:grpSpPr bwMode="auto">
          <a:xfrm>
            <a:off x="7385050" y="3041650"/>
            <a:ext cx="357188" cy="460375"/>
            <a:chOff x="0" y="0"/>
            <a:chExt cx="225" cy="290"/>
          </a:xfrm>
        </p:grpSpPr>
        <p:sp>
          <p:nvSpPr>
            <p:cNvPr id="28690" name="Freeform 18"/>
            <p:cNvSpPr/>
            <p:nvPr/>
          </p:nvSpPr>
          <p:spPr bwMode="auto">
            <a:xfrm>
              <a:off x="0" y="0"/>
              <a:ext cx="225" cy="290"/>
            </a:xfrm>
            <a:custGeom>
              <a:avLst/>
              <a:gdLst>
                <a:gd name="T0" fmla="*/ 21 w 95"/>
                <a:gd name="T1" fmla="*/ 112 h 123"/>
                <a:gd name="T2" fmla="*/ 11 w 95"/>
                <a:gd name="T3" fmla="*/ 112 h 123"/>
                <a:gd name="T4" fmla="*/ 11 w 95"/>
                <a:gd name="T5" fmla="*/ 10 h 123"/>
                <a:gd name="T6" fmla="*/ 90 w 95"/>
                <a:gd name="T7" fmla="*/ 10 h 123"/>
                <a:gd name="T8" fmla="*/ 95 w 95"/>
                <a:gd name="T9" fmla="*/ 5 h 123"/>
                <a:gd name="T10" fmla="*/ 90 w 95"/>
                <a:gd name="T11" fmla="*/ 0 h 123"/>
                <a:gd name="T12" fmla="*/ 5 w 95"/>
                <a:gd name="T13" fmla="*/ 0 h 123"/>
                <a:gd name="T14" fmla="*/ 0 w 95"/>
                <a:gd name="T15" fmla="*/ 5 h 123"/>
                <a:gd name="T16" fmla="*/ 0 w 95"/>
                <a:gd name="T17" fmla="*/ 118 h 123"/>
                <a:gd name="T18" fmla="*/ 5 w 95"/>
                <a:gd name="T19" fmla="*/ 123 h 123"/>
                <a:gd name="T20" fmla="*/ 21 w 95"/>
                <a:gd name="T21" fmla="*/ 123 h 123"/>
                <a:gd name="T22" fmla="*/ 26 w 95"/>
                <a:gd name="T23" fmla="*/ 118 h 123"/>
                <a:gd name="T24" fmla="*/ 21 w 95"/>
                <a:gd name="T25" fmla="*/ 112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5" h="123">
                  <a:moveTo>
                    <a:pt x="21" y="112"/>
                  </a:moveTo>
                  <a:cubicBezTo>
                    <a:pt x="11" y="112"/>
                    <a:pt x="11" y="112"/>
                    <a:pt x="11" y="112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3" y="10"/>
                    <a:pt x="95" y="8"/>
                    <a:pt x="95" y="5"/>
                  </a:cubicBezTo>
                  <a:cubicBezTo>
                    <a:pt x="95" y="2"/>
                    <a:pt x="93" y="0"/>
                    <a:pt x="9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1"/>
                    <a:pt x="2" y="123"/>
                    <a:pt x="5" y="123"/>
                  </a:cubicBezTo>
                  <a:cubicBezTo>
                    <a:pt x="21" y="123"/>
                    <a:pt x="21" y="123"/>
                    <a:pt x="21" y="123"/>
                  </a:cubicBezTo>
                  <a:cubicBezTo>
                    <a:pt x="24" y="123"/>
                    <a:pt x="26" y="121"/>
                    <a:pt x="26" y="118"/>
                  </a:cubicBezTo>
                  <a:cubicBezTo>
                    <a:pt x="26" y="115"/>
                    <a:pt x="24" y="112"/>
                    <a:pt x="21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1" name="Freeform 19"/>
            <p:cNvSpPr/>
            <p:nvPr/>
          </p:nvSpPr>
          <p:spPr bwMode="auto">
            <a:xfrm>
              <a:off x="142" y="170"/>
              <a:ext cx="83" cy="120"/>
            </a:xfrm>
            <a:custGeom>
              <a:avLst/>
              <a:gdLst>
                <a:gd name="T0" fmla="*/ 30 w 35"/>
                <a:gd name="T1" fmla="*/ 0 h 51"/>
                <a:gd name="T2" fmla="*/ 25 w 35"/>
                <a:gd name="T3" fmla="*/ 5 h 51"/>
                <a:gd name="T4" fmla="*/ 25 w 35"/>
                <a:gd name="T5" fmla="*/ 40 h 51"/>
                <a:gd name="T6" fmla="*/ 5 w 35"/>
                <a:gd name="T7" fmla="*/ 40 h 51"/>
                <a:gd name="T8" fmla="*/ 0 w 35"/>
                <a:gd name="T9" fmla="*/ 46 h 51"/>
                <a:gd name="T10" fmla="*/ 5 w 35"/>
                <a:gd name="T11" fmla="*/ 51 h 51"/>
                <a:gd name="T12" fmla="*/ 30 w 35"/>
                <a:gd name="T13" fmla="*/ 51 h 51"/>
                <a:gd name="T14" fmla="*/ 34 w 35"/>
                <a:gd name="T15" fmla="*/ 49 h 51"/>
                <a:gd name="T16" fmla="*/ 35 w 35"/>
                <a:gd name="T17" fmla="*/ 46 h 51"/>
                <a:gd name="T18" fmla="*/ 35 w 35"/>
                <a:gd name="T19" fmla="*/ 5 h 51"/>
                <a:gd name="T20" fmla="*/ 30 w 35"/>
                <a:gd name="T2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51">
                  <a:moveTo>
                    <a:pt x="30" y="0"/>
                  </a:moveTo>
                  <a:cubicBezTo>
                    <a:pt x="27" y="0"/>
                    <a:pt x="25" y="2"/>
                    <a:pt x="25" y="5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2" y="40"/>
                    <a:pt x="0" y="43"/>
                    <a:pt x="0" y="46"/>
                  </a:cubicBezTo>
                  <a:cubicBezTo>
                    <a:pt x="0" y="49"/>
                    <a:pt x="2" y="51"/>
                    <a:pt x="5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2" y="51"/>
                    <a:pt x="33" y="50"/>
                    <a:pt x="34" y="49"/>
                  </a:cubicBezTo>
                  <a:cubicBezTo>
                    <a:pt x="35" y="48"/>
                    <a:pt x="35" y="47"/>
                    <a:pt x="35" y="46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2"/>
                    <a:pt x="33" y="0"/>
                    <a:pt x="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2" name="Freeform 20"/>
            <p:cNvSpPr>
              <a:spLocks noEditPoints="1"/>
            </p:cNvSpPr>
            <p:nvPr/>
          </p:nvSpPr>
          <p:spPr bwMode="auto">
            <a:xfrm>
              <a:off x="81" y="59"/>
              <a:ext cx="141" cy="205"/>
            </a:xfrm>
            <a:custGeom>
              <a:avLst/>
              <a:gdLst>
                <a:gd name="T0" fmla="*/ 52 w 60"/>
                <a:gd name="T1" fmla="*/ 2 h 87"/>
                <a:gd name="T2" fmla="*/ 46 w 60"/>
                <a:gd name="T3" fmla="*/ 0 h 87"/>
                <a:gd name="T4" fmla="*/ 35 w 60"/>
                <a:gd name="T5" fmla="*/ 7 h 87"/>
                <a:gd name="T6" fmla="*/ 1 w 60"/>
                <a:gd name="T7" fmla="*/ 66 h 87"/>
                <a:gd name="T8" fmla="*/ 0 w 60"/>
                <a:gd name="T9" fmla="*/ 69 h 87"/>
                <a:gd name="T10" fmla="*/ 0 w 60"/>
                <a:gd name="T11" fmla="*/ 82 h 87"/>
                <a:gd name="T12" fmla="*/ 3 w 60"/>
                <a:gd name="T13" fmla="*/ 87 h 87"/>
                <a:gd name="T14" fmla="*/ 6 w 60"/>
                <a:gd name="T15" fmla="*/ 87 h 87"/>
                <a:gd name="T16" fmla="*/ 8 w 60"/>
                <a:gd name="T17" fmla="*/ 87 h 87"/>
                <a:gd name="T18" fmla="*/ 20 w 60"/>
                <a:gd name="T19" fmla="*/ 80 h 87"/>
                <a:gd name="T20" fmla="*/ 22 w 60"/>
                <a:gd name="T21" fmla="*/ 78 h 87"/>
                <a:gd name="T22" fmla="*/ 56 w 60"/>
                <a:gd name="T23" fmla="*/ 19 h 87"/>
                <a:gd name="T24" fmla="*/ 52 w 60"/>
                <a:gd name="T25" fmla="*/ 2 h 87"/>
                <a:gd name="T26" fmla="*/ 47 w 60"/>
                <a:gd name="T27" fmla="*/ 14 h 87"/>
                <a:gd name="T28" fmla="*/ 14 w 60"/>
                <a:gd name="T29" fmla="*/ 72 h 87"/>
                <a:gd name="T30" fmla="*/ 11 w 60"/>
                <a:gd name="T31" fmla="*/ 73 h 87"/>
                <a:gd name="T32" fmla="*/ 11 w 60"/>
                <a:gd name="T33" fmla="*/ 70 h 87"/>
                <a:gd name="T34" fmla="*/ 44 w 60"/>
                <a:gd name="T35" fmla="*/ 12 h 87"/>
                <a:gd name="T36" fmla="*/ 47 w 60"/>
                <a:gd name="T37" fmla="*/ 11 h 87"/>
                <a:gd name="T38" fmla="*/ 47 w 60"/>
                <a:gd name="T39" fmla="*/ 1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0" h="87">
                  <a:moveTo>
                    <a:pt x="52" y="2"/>
                  </a:moveTo>
                  <a:cubicBezTo>
                    <a:pt x="50" y="1"/>
                    <a:pt x="48" y="0"/>
                    <a:pt x="46" y="0"/>
                  </a:cubicBezTo>
                  <a:cubicBezTo>
                    <a:pt x="41" y="0"/>
                    <a:pt x="37" y="3"/>
                    <a:pt x="35" y="7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0" y="67"/>
                    <a:pt x="0" y="68"/>
                    <a:pt x="0" y="69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6"/>
                    <a:pt x="3" y="87"/>
                  </a:cubicBezTo>
                  <a:cubicBezTo>
                    <a:pt x="4" y="87"/>
                    <a:pt x="5" y="87"/>
                    <a:pt x="6" y="87"/>
                  </a:cubicBezTo>
                  <a:cubicBezTo>
                    <a:pt x="7" y="87"/>
                    <a:pt x="7" y="87"/>
                    <a:pt x="8" y="87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1" y="80"/>
                    <a:pt x="22" y="79"/>
                    <a:pt x="22" y="78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60" y="13"/>
                    <a:pt x="58" y="6"/>
                    <a:pt x="52" y="2"/>
                  </a:cubicBezTo>
                  <a:close/>
                  <a:moveTo>
                    <a:pt x="47" y="14"/>
                  </a:moveTo>
                  <a:cubicBezTo>
                    <a:pt x="14" y="72"/>
                    <a:pt x="14" y="72"/>
                    <a:pt x="14" y="72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1"/>
                    <a:pt x="46" y="11"/>
                    <a:pt x="47" y="11"/>
                  </a:cubicBezTo>
                  <a:cubicBezTo>
                    <a:pt x="47" y="12"/>
                    <a:pt x="48" y="13"/>
                    <a:pt x="47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3" name="Freeform 21"/>
            <p:cNvSpPr/>
            <p:nvPr/>
          </p:nvSpPr>
          <p:spPr bwMode="auto">
            <a:xfrm>
              <a:off x="41" y="83"/>
              <a:ext cx="89" cy="23"/>
            </a:xfrm>
            <a:custGeom>
              <a:avLst/>
              <a:gdLst>
                <a:gd name="T0" fmla="*/ 38 w 38"/>
                <a:gd name="T1" fmla="*/ 5 h 10"/>
                <a:gd name="T2" fmla="*/ 32 w 38"/>
                <a:gd name="T3" fmla="*/ 0 h 10"/>
                <a:gd name="T4" fmla="*/ 6 w 38"/>
                <a:gd name="T5" fmla="*/ 0 h 10"/>
                <a:gd name="T6" fmla="*/ 0 w 38"/>
                <a:gd name="T7" fmla="*/ 5 h 10"/>
                <a:gd name="T8" fmla="*/ 6 w 38"/>
                <a:gd name="T9" fmla="*/ 10 h 10"/>
                <a:gd name="T10" fmla="*/ 32 w 38"/>
                <a:gd name="T11" fmla="*/ 10 h 10"/>
                <a:gd name="T12" fmla="*/ 38 w 38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10">
                  <a:moveTo>
                    <a:pt x="38" y="5"/>
                  </a:moveTo>
                  <a:cubicBezTo>
                    <a:pt x="38" y="2"/>
                    <a:pt x="35" y="0"/>
                    <a:pt x="3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8"/>
                    <a:pt x="3" y="10"/>
                    <a:pt x="6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5" y="10"/>
                    <a:pt x="38" y="8"/>
                    <a:pt x="38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4" name="Freeform 22"/>
            <p:cNvSpPr/>
            <p:nvPr/>
          </p:nvSpPr>
          <p:spPr bwMode="auto">
            <a:xfrm>
              <a:off x="41" y="132"/>
              <a:ext cx="56" cy="24"/>
            </a:xfrm>
            <a:custGeom>
              <a:avLst/>
              <a:gdLst>
                <a:gd name="T0" fmla="*/ 6 w 24"/>
                <a:gd name="T1" fmla="*/ 0 h 10"/>
                <a:gd name="T2" fmla="*/ 0 w 24"/>
                <a:gd name="T3" fmla="*/ 5 h 10"/>
                <a:gd name="T4" fmla="*/ 6 w 24"/>
                <a:gd name="T5" fmla="*/ 10 h 10"/>
                <a:gd name="T6" fmla="*/ 19 w 24"/>
                <a:gd name="T7" fmla="*/ 10 h 10"/>
                <a:gd name="T8" fmla="*/ 24 w 24"/>
                <a:gd name="T9" fmla="*/ 5 h 10"/>
                <a:gd name="T10" fmla="*/ 19 w 24"/>
                <a:gd name="T11" fmla="*/ 0 h 10"/>
                <a:gd name="T12" fmla="*/ 6 w 24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">
                  <a:moveTo>
                    <a:pt x="6" y="0"/>
                  </a:moveTo>
                  <a:cubicBezTo>
                    <a:pt x="3" y="0"/>
                    <a:pt x="0" y="2"/>
                    <a:pt x="0" y="5"/>
                  </a:cubicBezTo>
                  <a:cubicBezTo>
                    <a:pt x="0" y="8"/>
                    <a:pt x="3" y="10"/>
                    <a:pt x="6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10"/>
                    <a:pt x="24" y="8"/>
                    <a:pt x="24" y="5"/>
                  </a:cubicBezTo>
                  <a:cubicBezTo>
                    <a:pt x="24" y="2"/>
                    <a:pt x="22" y="0"/>
                    <a:pt x="19" y="0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8695" name="Group 23"/>
          <p:cNvGrpSpPr/>
          <p:nvPr/>
        </p:nvGrpSpPr>
        <p:grpSpPr bwMode="auto">
          <a:xfrm>
            <a:off x="6661150" y="1687513"/>
            <a:ext cx="442913" cy="442912"/>
            <a:chOff x="0" y="0"/>
            <a:chExt cx="279" cy="279"/>
          </a:xfrm>
        </p:grpSpPr>
        <p:sp>
          <p:nvSpPr>
            <p:cNvPr id="28696" name="Freeform 24"/>
            <p:cNvSpPr>
              <a:spLocks noEditPoints="1"/>
            </p:cNvSpPr>
            <p:nvPr/>
          </p:nvSpPr>
          <p:spPr bwMode="auto">
            <a:xfrm>
              <a:off x="0" y="0"/>
              <a:ext cx="279" cy="279"/>
            </a:xfrm>
            <a:custGeom>
              <a:avLst/>
              <a:gdLst>
                <a:gd name="T0" fmla="*/ 114 w 118"/>
                <a:gd name="T1" fmla="*/ 46 h 118"/>
                <a:gd name="T2" fmla="*/ 103 w 118"/>
                <a:gd name="T3" fmla="*/ 38 h 118"/>
                <a:gd name="T4" fmla="*/ 107 w 118"/>
                <a:gd name="T5" fmla="*/ 24 h 118"/>
                <a:gd name="T6" fmla="*/ 89 w 118"/>
                <a:gd name="T7" fmla="*/ 11 h 118"/>
                <a:gd name="T8" fmla="*/ 76 w 118"/>
                <a:gd name="T9" fmla="*/ 13 h 118"/>
                <a:gd name="T10" fmla="*/ 68 w 118"/>
                <a:gd name="T11" fmla="*/ 1 h 118"/>
                <a:gd name="T12" fmla="*/ 46 w 118"/>
                <a:gd name="T13" fmla="*/ 4 h 118"/>
                <a:gd name="T14" fmla="*/ 39 w 118"/>
                <a:gd name="T15" fmla="*/ 15 h 118"/>
                <a:gd name="T16" fmla="*/ 24 w 118"/>
                <a:gd name="T17" fmla="*/ 11 h 118"/>
                <a:gd name="T18" fmla="*/ 11 w 118"/>
                <a:gd name="T19" fmla="*/ 29 h 118"/>
                <a:gd name="T20" fmla="*/ 14 w 118"/>
                <a:gd name="T21" fmla="*/ 43 h 118"/>
                <a:gd name="T22" fmla="*/ 1 w 118"/>
                <a:gd name="T23" fmla="*/ 50 h 118"/>
                <a:gd name="T24" fmla="*/ 1 w 118"/>
                <a:gd name="T25" fmla="*/ 68 h 118"/>
                <a:gd name="T26" fmla="*/ 14 w 118"/>
                <a:gd name="T27" fmla="*/ 75 h 118"/>
                <a:gd name="T28" fmla="*/ 11 w 118"/>
                <a:gd name="T29" fmla="*/ 89 h 118"/>
                <a:gd name="T30" fmla="*/ 24 w 118"/>
                <a:gd name="T31" fmla="*/ 106 h 118"/>
                <a:gd name="T32" fmla="*/ 39 w 118"/>
                <a:gd name="T33" fmla="*/ 103 h 118"/>
                <a:gd name="T34" fmla="*/ 46 w 118"/>
                <a:gd name="T35" fmla="*/ 114 h 118"/>
                <a:gd name="T36" fmla="*/ 59 w 118"/>
                <a:gd name="T37" fmla="*/ 118 h 118"/>
                <a:gd name="T38" fmla="*/ 72 w 118"/>
                <a:gd name="T39" fmla="*/ 114 h 118"/>
                <a:gd name="T40" fmla="*/ 80 w 118"/>
                <a:gd name="T41" fmla="*/ 103 h 118"/>
                <a:gd name="T42" fmla="*/ 94 w 118"/>
                <a:gd name="T43" fmla="*/ 106 h 118"/>
                <a:gd name="T44" fmla="*/ 107 w 118"/>
                <a:gd name="T45" fmla="*/ 89 h 118"/>
                <a:gd name="T46" fmla="*/ 105 w 118"/>
                <a:gd name="T47" fmla="*/ 75 h 118"/>
                <a:gd name="T48" fmla="*/ 118 w 118"/>
                <a:gd name="T49" fmla="*/ 68 h 118"/>
                <a:gd name="T50" fmla="*/ 118 w 118"/>
                <a:gd name="T51" fmla="*/ 50 h 118"/>
                <a:gd name="T52" fmla="*/ 99 w 118"/>
                <a:gd name="T53" fmla="*/ 66 h 118"/>
                <a:gd name="T54" fmla="*/ 93 w 118"/>
                <a:gd name="T55" fmla="*/ 77 h 118"/>
                <a:gd name="T56" fmla="*/ 97 w 118"/>
                <a:gd name="T57" fmla="*/ 90 h 118"/>
                <a:gd name="T58" fmla="*/ 82 w 118"/>
                <a:gd name="T59" fmla="*/ 92 h 118"/>
                <a:gd name="T60" fmla="*/ 70 w 118"/>
                <a:gd name="T61" fmla="*/ 96 h 118"/>
                <a:gd name="T62" fmla="*/ 64 w 118"/>
                <a:gd name="T63" fmla="*/ 107 h 118"/>
                <a:gd name="T64" fmla="*/ 52 w 118"/>
                <a:gd name="T65" fmla="*/ 99 h 118"/>
                <a:gd name="T66" fmla="*/ 41 w 118"/>
                <a:gd name="T67" fmla="*/ 93 h 118"/>
                <a:gd name="T68" fmla="*/ 28 w 118"/>
                <a:gd name="T69" fmla="*/ 96 h 118"/>
                <a:gd name="T70" fmla="*/ 26 w 118"/>
                <a:gd name="T71" fmla="*/ 82 h 118"/>
                <a:gd name="T72" fmla="*/ 23 w 118"/>
                <a:gd name="T73" fmla="*/ 70 h 118"/>
                <a:gd name="T74" fmla="*/ 11 w 118"/>
                <a:gd name="T75" fmla="*/ 63 h 118"/>
                <a:gd name="T76" fmla="*/ 11 w 118"/>
                <a:gd name="T77" fmla="*/ 54 h 118"/>
                <a:gd name="T78" fmla="*/ 23 w 118"/>
                <a:gd name="T79" fmla="*/ 48 h 118"/>
                <a:gd name="T80" fmla="*/ 26 w 118"/>
                <a:gd name="T81" fmla="*/ 36 h 118"/>
                <a:gd name="T82" fmla="*/ 28 w 118"/>
                <a:gd name="T83" fmla="*/ 21 h 118"/>
                <a:gd name="T84" fmla="*/ 41 w 118"/>
                <a:gd name="T85" fmla="*/ 25 h 118"/>
                <a:gd name="T86" fmla="*/ 52 w 118"/>
                <a:gd name="T87" fmla="*/ 19 h 118"/>
                <a:gd name="T88" fmla="*/ 64 w 118"/>
                <a:gd name="T89" fmla="*/ 10 h 118"/>
                <a:gd name="T90" fmla="*/ 70 w 118"/>
                <a:gd name="T91" fmla="*/ 22 h 118"/>
                <a:gd name="T92" fmla="*/ 82 w 118"/>
                <a:gd name="T93" fmla="*/ 25 h 118"/>
                <a:gd name="T94" fmla="*/ 97 w 118"/>
                <a:gd name="T95" fmla="*/ 28 h 118"/>
                <a:gd name="T96" fmla="*/ 93 w 118"/>
                <a:gd name="T97" fmla="*/ 41 h 118"/>
                <a:gd name="T98" fmla="*/ 99 w 118"/>
                <a:gd name="T99" fmla="*/ 51 h 118"/>
                <a:gd name="T100" fmla="*/ 108 w 118"/>
                <a:gd name="T101" fmla="*/ 5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8" h="118">
                  <a:moveTo>
                    <a:pt x="118" y="50"/>
                  </a:moveTo>
                  <a:cubicBezTo>
                    <a:pt x="117" y="48"/>
                    <a:pt x="116" y="46"/>
                    <a:pt x="114" y="46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4" y="41"/>
                    <a:pt x="104" y="39"/>
                    <a:pt x="103" y="38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7"/>
                    <a:pt x="108" y="25"/>
                    <a:pt x="107" y="24"/>
                  </a:cubicBezTo>
                  <a:cubicBezTo>
                    <a:pt x="103" y="19"/>
                    <a:pt x="99" y="15"/>
                    <a:pt x="94" y="11"/>
                  </a:cubicBezTo>
                  <a:cubicBezTo>
                    <a:pt x="93" y="10"/>
                    <a:pt x="91" y="10"/>
                    <a:pt x="89" y="11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79" y="14"/>
                    <a:pt x="77" y="14"/>
                    <a:pt x="76" y="13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2"/>
                    <a:pt x="70" y="1"/>
                    <a:pt x="68" y="1"/>
                  </a:cubicBezTo>
                  <a:cubicBezTo>
                    <a:pt x="62" y="0"/>
                    <a:pt x="57" y="0"/>
                    <a:pt x="50" y="1"/>
                  </a:cubicBezTo>
                  <a:cubicBezTo>
                    <a:pt x="49" y="1"/>
                    <a:pt x="47" y="2"/>
                    <a:pt x="46" y="4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2" y="14"/>
                    <a:pt x="40" y="14"/>
                    <a:pt x="39" y="15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8" y="10"/>
                    <a:pt x="26" y="10"/>
                    <a:pt x="24" y="11"/>
                  </a:cubicBezTo>
                  <a:cubicBezTo>
                    <a:pt x="20" y="15"/>
                    <a:pt x="15" y="19"/>
                    <a:pt x="12" y="24"/>
                  </a:cubicBezTo>
                  <a:cubicBezTo>
                    <a:pt x="11" y="25"/>
                    <a:pt x="11" y="27"/>
                    <a:pt x="11" y="2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4" y="41"/>
                    <a:pt x="14" y="43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3" y="46"/>
                    <a:pt x="1" y="48"/>
                    <a:pt x="1" y="50"/>
                  </a:cubicBezTo>
                  <a:cubicBezTo>
                    <a:pt x="1" y="53"/>
                    <a:pt x="0" y="56"/>
                    <a:pt x="0" y="59"/>
                  </a:cubicBezTo>
                  <a:cubicBezTo>
                    <a:pt x="0" y="62"/>
                    <a:pt x="1" y="64"/>
                    <a:pt x="1" y="68"/>
                  </a:cubicBezTo>
                  <a:cubicBezTo>
                    <a:pt x="1" y="70"/>
                    <a:pt x="3" y="71"/>
                    <a:pt x="4" y="72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7"/>
                    <a:pt x="15" y="78"/>
                    <a:pt x="16" y="80"/>
                  </a:cubicBezTo>
                  <a:cubicBezTo>
                    <a:pt x="11" y="89"/>
                    <a:pt x="11" y="89"/>
                    <a:pt x="11" y="89"/>
                  </a:cubicBezTo>
                  <a:cubicBezTo>
                    <a:pt x="11" y="90"/>
                    <a:pt x="11" y="92"/>
                    <a:pt x="12" y="94"/>
                  </a:cubicBezTo>
                  <a:cubicBezTo>
                    <a:pt x="15" y="99"/>
                    <a:pt x="20" y="103"/>
                    <a:pt x="24" y="106"/>
                  </a:cubicBezTo>
                  <a:cubicBezTo>
                    <a:pt x="26" y="107"/>
                    <a:pt x="28" y="108"/>
                    <a:pt x="30" y="107"/>
                  </a:cubicBezTo>
                  <a:cubicBezTo>
                    <a:pt x="39" y="103"/>
                    <a:pt x="39" y="103"/>
                    <a:pt x="39" y="103"/>
                  </a:cubicBezTo>
                  <a:cubicBezTo>
                    <a:pt x="40" y="103"/>
                    <a:pt x="42" y="104"/>
                    <a:pt x="43" y="104"/>
                  </a:cubicBezTo>
                  <a:cubicBezTo>
                    <a:pt x="46" y="114"/>
                    <a:pt x="46" y="114"/>
                    <a:pt x="46" y="114"/>
                  </a:cubicBezTo>
                  <a:cubicBezTo>
                    <a:pt x="47" y="116"/>
                    <a:pt x="49" y="117"/>
                    <a:pt x="50" y="117"/>
                  </a:cubicBezTo>
                  <a:cubicBezTo>
                    <a:pt x="54" y="118"/>
                    <a:pt x="57" y="118"/>
                    <a:pt x="59" y="118"/>
                  </a:cubicBezTo>
                  <a:cubicBezTo>
                    <a:pt x="62" y="118"/>
                    <a:pt x="65" y="118"/>
                    <a:pt x="68" y="117"/>
                  </a:cubicBezTo>
                  <a:cubicBezTo>
                    <a:pt x="70" y="117"/>
                    <a:pt x="72" y="116"/>
                    <a:pt x="72" y="114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77" y="104"/>
                    <a:pt x="79" y="103"/>
                    <a:pt x="80" y="103"/>
                  </a:cubicBezTo>
                  <a:cubicBezTo>
                    <a:pt x="89" y="107"/>
                    <a:pt x="89" y="107"/>
                    <a:pt x="89" y="107"/>
                  </a:cubicBezTo>
                  <a:cubicBezTo>
                    <a:pt x="91" y="108"/>
                    <a:pt x="93" y="107"/>
                    <a:pt x="94" y="106"/>
                  </a:cubicBezTo>
                  <a:cubicBezTo>
                    <a:pt x="99" y="103"/>
                    <a:pt x="103" y="99"/>
                    <a:pt x="107" y="94"/>
                  </a:cubicBezTo>
                  <a:cubicBezTo>
                    <a:pt x="108" y="92"/>
                    <a:pt x="108" y="90"/>
                    <a:pt x="107" y="89"/>
                  </a:cubicBezTo>
                  <a:cubicBezTo>
                    <a:pt x="103" y="80"/>
                    <a:pt x="103" y="80"/>
                    <a:pt x="103" y="80"/>
                  </a:cubicBezTo>
                  <a:cubicBezTo>
                    <a:pt x="104" y="78"/>
                    <a:pt x="104" y="77"/>
                    <a:pt x="105" y="75"/>
                  </a:cubicBezTo>
                  <a:cubicBezTo>
                    <a:pt x="114" y="72"/>
                    <a:pt x="114" y="72"/>
                    <a:pt x="114" y="72"/>
                  </a:cubicBezTo>
                  <a:cubicBezTo>
                    <a:pt x="116" y="71"/>
                    <a:pt x="117" y="70"/>
                    <a:pt x="118" y="68"/>
                  </a:cubicBezTo>
                  <a:cubicBezTo>
                    <a:pt x="118" y="64"/>
                    <a:pt x="118" y="62"/>
                    <a:pt x="118" y="59"/>
                  </a:cubicBezTo>
                  <a:cubicBezTo>
                    <a:pt x="118" y="56"/>
                    <a:pt x="118" y="53"/>
                    <a:pt x="118" y="50"/>
                  </a:cubicBezTo>
                  <a:close/>
                  <a:moveTo>
                    <a:pt x="108" y="63"/>
                  </a:moveTo>
                  <a:cubicBezTo>
                    <a:pt x="99" y="66"/>
                    <a:pt x="99" y="66"/>
                    <a:pt x="99" y="66"/>
                  </a:cubicBezTo>
                  <a:cubicBezTo>
                    <a:pt x="98" y="67"/>
                    <a:pt x="97" y="68"/>
                    <a:pt x="96" y="70"/>
                  </a:cubicBezTo>
                  <a:cubicBezTo>
                    <a:pt x="95" y="72"/>
                    <a:pt x="94" y="75"/>
                    <a:pt x="93" y="77"/>
                  </a:cubicBezTo>
                  <a:cubicBezTo>
                    <a:pt x="92" y="79"/>
                    <a:pt x="92" y="80"/>
                    <a:pt x="93" y="82"/>
                  </a:cubicBezTo>
                  <a:cubicBezTo>
                    <a:pt x="97" y="90"/>
                    <a:pt x="97" y="90"/>
                    <a:pt x="97" y="90"/>
                  </a:cubicBezTo>
                  <a:cubicBezTo>
                    <a:pt x="95" y="92"/>
                    <a:pt x="93" y="94"/>
                    <a:pt x="91" y="96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1" y="92"/>
                    <a:pt x="79" y="92"/>
                    <a:pt x="78" y="93"/>
                  </a:cubicBezTo>
                  <a:cubicBezTo>
                    <a:pt x="75" y="94"/>
                    <a:pt x="73" y="95"/>
                    <a:pt x="70" y="96"/>
                  </a:cubicBezTo>
                  <a:cubicBezTo>
                    <a:pt x="69" y="96"/>
                    <a:pt x="67" y="97"/>
                    <a:pt x="67" y="99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1" y="108"/>
                    <a:pt x="58" y="108"/>
                    <a:pt x="55" y="107"/>
                  </a:cubicBezTo>
                  <a:cubicBezTo>
                    <a:pt x="52" y="99"/>
                    <a:pt x="52" y="99"/>
                    <a:pt x="52" y="99"/>
                  </a:cubicBezTo>
                  <a:cubicBezTo>
                    <a:pt x="51" y="97"/>
                    <a:pt x="50" y="96"/>
                    <a:pt x="48" y="96"/>
                  </a:cubicBezTo>
                  <a:cubicBezTo>
                    <a:pt x="46" y="95"/>
                    <a:pt x="43" y="94"/>
                    <a:pt x="41" y="93"/>
                  </a:cubicBezTo>
                  <a:cubicBezTo>
                    <a:pt x="40" y="92"/>
                    <a:pt x="38" y="92"/>
                    <a:pt x="36" y="92"/>
                  </a:cubicBezTo>
                  <a:cubicBezTo>
                    <a:pt x="28" y="96"/>
                    <a:pt x="28" y="96"/>
                    <a:pt x="28" y="96"/>
                  </a:cubicBezTo>
                  <a:cubicBezTo>
                    <a:pt x="26" y="94"/>
                    <a:pt x="24" y="92"/>
                    <a:pt x="22" y="90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6" y="80"/>
                    <a:pt x="26" y="79"/>
                    <a:pt x="26" y="77"/>
                  </a:cubicBezTo>
                  <a:cubicBezTo>
                    <a:pt x="24" y="75"/>
                    <a:pt x="23" y="72"/>
                    <a:pt x="23" y="70"/>
                  </a:cubicBezTo>
                  <a:cubicBezTo>
                    <a:pt x="22" y="68"/>
                    <a:pt x="21" y="67"/>
                    <a:pt x="19" y="66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2"/>
                    <a:pt x="10" y="60"/>
                    <a:pt x="10" y="59"/>
                  </a:cubicBezTo>
                  <a:cubicBezTo>
                    <a:pt x="10" y="57"/>
                    <a:pt x="11" y="56"/>
                    <a:pt x="11" y="54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1" y="51"/>
                    <a:pt x="22" y="49"/>
                    <a:pt x="23" y="48"/>
                  </a:cubicBezTo>
                  <a:cubicBezTo>
                    <a:pt x="23" y="45"/>
                    <a:pt x="24" y="43"/>
                    <a:pt x="26" y="41"/>
                  </a:cubicBezTo>
                  <a:cubicBezTo>
                    <a:pt x="26" y="39"/>
                    <a:pt x="26" y="37"/>
                    <a:pt x="26" y="36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4" y="25"/>
                    <a:pt x="26" y="23"/>
                    <a:pt x="28" y="21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8" y="26"/>
                    <a:pt x="40" y="26"/>
                    <a:pt x="41" y="25"/>
                  </a:cubicBezTo>
                  <a:cubicBezTo>
                    <a:pt x="43" y="24"/>
                    <a:pt x="46" y="23"/>
                    <a:pt x="48" y="22"/>
                  </a:cubicBezTo>
                  <a:cubicBezTo>
                    <a:pt x="50" y="22"/>
                    <a:pt x="51" y="20"/>
                    <a:pt x="52" y="19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8" y="10"/>
                    <a:pt x="61" y="10"/>
                    <a:pt x="64" y="10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67" y="20"/>
                    <a:pt x="69" y="22"/>
                    <a:pt x="70" y="22"/>
                  </a:cubicBezTo>
                  <a:cubicBezTo>
                    <a:pt x="73" y="23"/>
                    <a:pt x="75" y="24"/>
                    <a:pt x="78" y="25"/>
                  </a:cubicBezTo>
                  <a:cubicBezTo>
                    <a:pt x="79" y="26"/>
                    <a:pt x="81" y="26"/>
                    <a:pt x="82" y="25"/>
                  </a:cubicBezTo>
                  <a:cubicBezTo>
                    <a:pt x="91" y="21"/>
                    <a:pt x="91" y="21"/>
                    <a:pt x="91" y="21"/>
                  </a:cubicBezTo>
                  <a:cubicBezTo>
                    <a:pt x="93" y="23"/>
                    <a:pt x="95" y="25"/>
                    <a:pt x="97" y="28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2" y="37"/>
                    <a:pt x="92" y="39"/>
                    <a:pt x="93" y="41"/>
                  </a:cubicBezTo>
                  <a:cubicBezTo>
                    <a:pt x="94" y="43"/>
                    <a:pt x="95" y="45"/>
                    <a:pt x="96" y="48"/>
                  </a:cubicBezTo>
                  <a:cubicBezTo>
                    <a:pt x="97" y="49"/>
                    <a:pt x="98" y="51"/>
                    <a:pt x="99" y="51"/>
                  </a:cubicBezTo>
                  <a:cubicBezTo>
                    <a:pt x="108" y="54"/>
                    <a:pt x="108" y="54"/>
                    <a:pt x="108" y="54"/>
                  </a:cubicBezTo>
                  <a:cubicBezTo>
                    <a:pt x="108" y="56"/>
                    <a:pt x="108" y="57"/>
                    <a:pt x="108" y="59"/>
                  </a:cubicBezTo>
                  <a:cubicBezTo>
                    <a:pt x="108" y="60"/>
                    <a:pt x="108" y="62"/>
                    <a:pt x="108" y="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7" name="Freeform 25"/>
            <p:cNvSpPr>
              <a:spLocks noEditPoints="1"/>
            </p:cNvSpPr>
            <p:nvPr/>
          </p:nvSpPr>
          <p:spPr bwMode="auto">
            <a:xfrm>
              <a:off x="86" y="80"/>
              <a:ext cx="111" cy="111"/>
            </a:xfrm>
            <a:custGeom>
              <a:avLst/>
              <a:gdLst>
                <a:gd name="T0" fmla="*/ 23 w 47"/>
                <a:gd name="T1" fmla="*/ 0 h 47"/>
                <a:gd name="T2" fmla="*/ 0 w 47"/>
                <a:gd name="T3" fmla="*/ 24 h 47"/>
                <a:gd name="T4" fmla="*/ 23 w 47"/>
                <a:gd name="T5" fmla="*/ 47 h 47"/>
                <a:gd name="T6" fmla="*/ 47 w 47"/>
                <a:gd name="T7" fmla="*/ 24 h 47"/>
                <a:gd name="T8" fmla="*/ 23 w 47"/>
                <a:gd name="T9" fmla="*/ 0 h 47"/>
                <a:gd name="T10" fmla="*/ 23 w 47"/>
                <a:gd name="T11" fmla="*/ 37 h 47"/>
                <a:gd name="T12" fmla="*/ 10 w 47"/>
                <a:gd name="T13" fmla="*/ 24 h 47"/>
                <a:gd name="T14" fmla="*/ 23 w 47"/>
                <a:gd name="T15" fmla="*/ 10 h 47"/>
                <a:gd name="T16" fmla="*/ 37 w 47"/>
                <a:gd name="T17" fmla="*/ 24 h 47"/>
                <a:gd name="T18" fmla="*/ 23 w 47"/>
                <a:gd name="T19" fmla="*/ 3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3" y="0"/>
                  </a:move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ubicBezTo>
                    <a:pt x="36" y="47"/>
                    <a:pt x="47" y="37"/>
                    <a:pt x="47" y="24"/>
                  </a:cubicBezTo>
                  <a:cubicBezTo>
                    <a:pt x="47" y="11"/>
                    <a:pt x="36" y="0"/>
                    <a:pt x="23" y="0"/>
                  </a:cubicBezTo>
                  <a:close/>
                  <a:moveTo>
                    <a:pt x="23" y="37"/>
                  </a:moveTo>
                  <a:cubicBezTo>
                    <a:pt x="16" y="37"/>
                    <a:pt x="10" y="31"/>
                    <a:pt x="10" y="24"/>
                  </a:cubicBezTo>
                  <a:cubicBezTo>
                    <a:pt x="10" y="16"/>
                    <a:pt x="16" y="10"/>
                    <a:pt x="23" y="10"/>
                  </a:cubicBezTo>
                  <a:cubicBezTo>
                    <a:pt x="31" y="10"/>
                    <a:pt x="37" y="16"/>
                    <a:pt x="37" y="24"/>
                  </a:cubicBezTo>
                  <a:cubicBezTo>
                    <a:pt x="37" y="31"/>
                    <a:pt x="31" y="37"/>
                    <a:pt x="2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8701" name="Group 29"/>
          <p:cNvGrpSpPr/>
          <p:nvPr/>
        </p:nvGrpSpPr>
        <p:grpSpPr bwMode="auto">
          <a:xfrm>
            <a:off x="3319535" y="1764517"/>
            <a:ext cx="406400" cy="400050"/>
            <a:chOff x="0" y="0"/>
            <a:chExt cx="256" cy="252"/>
          </a:xfrm>
        </p:grpSpPr>
        <p:sp>
          <p:nvSpPr>
            <p:cNvPr id="28702" name="Freeform 30"/>
            <p:cNvSpPr>
              <a:spLocks noEditPoints="1"/>
            </p:cNvSpPr>
            <p:nvPr/>
          </p:nvSpPr>
          <p:spPr bwMode="auto">
            <a:xfrm>
              <a:off x="0" y="0"/>
              <a:ext cx="256" cy="252"/>
            </a:xfrm>
            <a:custGeom>
              <a:avLst/>
              <a:gdLst>
                <a:gd name="T0" fmla="*/ 234 w 256"/>
                <a:gd name="T1" fmla="*/ 186 h 252"/>
                <a:gd name="T2" fmla="*/ 69 w 256"/>
                <a:gd name="T3" fmla="*/ 186 h 252"/>
                <a:gd name="T4" fmla="*/ 69 w 256"/>
                <a:gd name="T5" fmla="*/ 21 h 252"/>
                <a:gd name="T6" fmla="*/ 126 w 256"/>
                <a:gd name="T7" fmla="*/ 21 h 252"/>
                <a:gd name="T8" fmla="*/ 126 w 256"/>
                <a:gd name="T9" fmla="*/ 0 h 252"/>
                <a:gd name="T10" fmla="*/ 48 w 256"/>
                <a:gd name="T11" fmla="*/ 0 h 252"/>
                <a:gd name="T12" fmla="*/ 48 w 256"/>
                <a:gd name="T13" fmla="*/ 45 h 252"/>
                <a:gd name="T14" fmla="*/ 0 w 256"/>
                <a:gd name="T15" fmla="*/ 45 h 252"/>
                <a:gd name="T16" fmla="*/ 0 w 256"/>
                <a:gd name="T17" fmla="*/ 252 h 252"/>
                <a:gd name="T18" fmla="*/ 208 w 256"/>
                <a:gd name="T19" fmla="*/ 252 h 252"/>
                <a:gd name="T20" fmla="*/ 208 w 256"/>
                <a:gd name="T21" fmla="*/ 208 h 252"/>
                <a:gd name="T22" fmla="*/ 256 w 256"/>
                <a:gd name="T23" fmla="*/ 208 h 252"/>
                <a:gd name="T24" fmla="*/ 256 w 256"/>
                <a:gd name="T25" fmla="*/ 130 h 252"/>
                <a:gd name="T26" fmla="*/ 234 w 256"/>
                <a:gd name="T27" fmla="*/ 130 h 252"/>
                <a:gd name="T28" fmla="*/ 234 w 256"/>
                <a:gd name="T29" fmla="*/ 186 h 252"/>
                <a:gd name="T30" fmla="*/ 187 w 256"/>
                <a:gd name="T31" fmla="*/ 231 h 252"/>
                <a:gd name="T32" fmla="*/ 24 w 256"/>
                <a:gd name="T33" fmla="*/ 231 h 252"/>
                <a:gd name="T34" fmla="*/ 24 w 256"/>
                <a:gd name="T35" fmla="*/ 68 h 252"/>
                <a:gd name="T36" fmla="*/ 48 w 256"/>
                <a:gd name="T37" fmla="*/ 68 h 252"/>
                <a:gd name="T38" fmla="*/ 48 w 256"/>
                <a:gd name="T39" fmla="*/ 208 h 252"/>
                <a:gd name="T40" fmla="*/ 187 w 256"/>
                <a:gd name="T41" fmla="*/ 208 h 252"/>
                <a:gd name="T42" fmla="*/ 187 w 256"/>
                <a:gd name="T43" fmla="*/ 23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6" h="252">
                  <a:moveTo>
                    <a:pt x="234" y="186"/>
                  </a:moveTo>
                  <a:lnTo>
                    <a:pt x="69" y="186"/>
                  </a:lnTo>
                  <a:lnTo>
                    <a:pt x="69" y="21"/>
                  </a:lnTo>
                  <a:lnTo>
                    <a:pt x="126" y="21"/>
                  </a:lnTo>
                  <a:lnTo>
                    <a:pt x="126" y="0"/>
                  </a:lnTo>
                  <a:lnTo>
                    <a:pt x="48" y="0"/>
                  </a:lnTo>
                  <a:lnTo>
                    <a:pt x="48" y="45"/>
                  </a:lnTo>
                  <a:lnTo>
                    <a:pt x="0" y="45"/>
                  </a:lnTo>
                  <a:lnTo>
                    <a:pt x="0" y="252"/>
                  </a:lnTo>
                  <a:lnTo>
                    <a:pt x="208" y="252"/>
                  </a:lnTo>
                  <a:lnTo>
                    <a:pt x="208" y="208"/>
                  </a:lnTo>
                  <a:lnTo>
                    <a:pt x="256" y="208"/>
                  </a:lnTo>
                  <a:lnTo>
                    <a:pt x="256" y="130"/>
                  </a:lnTo>
                  <a:lnTo>
                    <a:pt x="234" y="130"/>
                  </a:lnTo>
                  <a:lnTo>
                    <a:pt x="234" y="186"/>
                  </a:lnTo>
                  <a:close/>
                  <a:moveTo>
                    <a:pt x="187" y="231"/>
                  </a:moveTo>
                  <a:lnTo>
                    <a:pt x="24" y="231"/>
                  </a:lnTo>
                  <a:lnTo>
                    <a:pt x="24" y="68"/>
                  </a:lnTo>
                  <a:lnTo>
                    <a:pt x="48" y="68"/>
                  </a:lnTo>
                  <a:lnTo>
                    <a:pt x="48" y="208"/>
                  </a:lnTo>
                  <a:lnTo>
                    <a:pt x="187" y="208"/>
                  </a:lnTo>
                  <a:lnTo>
                    <a:pt x="187" y="2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703" name="Freeform 31"/>
            <p:cNvSpPr/>
            <p:nvPr/>
          </p:nvSpPr>
          <p:spPr bwMode="auto">
            <a:xfrm>
              <a:off x="145" y="0"/>
              <a:ext cx="111" cy="111"/>
            </a:xfrm>
            <a:custGeom>
              <a:avLst/>
              <a:gdLst>
                <a:gd name="T0" fmla="*/ 18 w 111"/>
                <a:gd name="T1" fmla="*/ 0 h 111"/>
                <a:gd name="T2" fmla="*/ 18 w 111"/>
                <a:gd name="T3" fmla="*/ 21 h 111"/>
                <a:gd name="T4" fmla="*/ 73 w 111"/>
                <a:gd name="T5" fmla="*/ 21 h 111"/>
                <a:gd name="T6" fmla="*/ 0 w 111"/>
                <a:gd name="T7" fmla="*/ 94 h 111"/>
                <a:gd name="T8" fmla="*/ 14 w 111"/>
                <a:gd name="T9" fmla="*/ 111 h 111"/>
                <a:gd name="T10" fmla="*/ 89 w 111"/>
                <a:gd name="T11" fmla="*/ 37 h 111"/>
                <a:gd name="T12" fmla="*/ 89 w 111"/>
                <a:gd name="T13" fmla="*/ 92 h 111"/>
                <a:gd name="T14" fmla="*/ 111 w 111"/>
                <a:gd name="T15" fmla="*/ 92 h 111"/>
                <a:gd name="T16" fmla="*/ 111 w 111"/>
                <a:gd name="T17" fmla="*/ 0 h 111"/>
                <a:gd name="T18" fmla="*/ 18 w 111"/>
                <a:gd name="T1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1">
                  <a:moveTo>
                    <a:pt x="18" y="0"/>
                  </a:moveTo>
                  <a:lnTo>
                    <a:pt x="18" y="21"/>
                  </a:lnTo>
                  <a:lnTo>
                    <a:pt x="73" y="21"/>
                  </a:lnTo>
                  <a:lnTo>
                    <a:pt x="0" y="94"/>
                  </a:lnTo>
                  <a:lnTo>
                    <a:pt x="14" y="111"/>
                  </a:lnTo>
                  <a:lnTo>
                    <a:pt x="89" y="37"/>
                  </a:lnTo>
                  <a:lnTo>
                    <a:pt x="89" y="92"/>
                  </a:lnTo>
                  <a:lnTo>
                    <a:pt x="111" y="92"/>
                  </a:lnTo>
                  <a:lnTo>
                    <a:pt x="111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00540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資源需求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806" y="3527262"/>
            <a:ext cx="3851920" cy="905201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990" y="2093199"/>
            <a:ext cx="1946884" cy="109512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6055" y="2638975"/>
            <a:ext cx="1637928" cy="1637928"/>
          </a:xfrm>
          <a:prstGeom prst="rect">
            <a:avLst/>
          </a:prstGeom>
        </p:spPr>
      </p:pic>
      <p:sp>
        <p:nvSpPr>
          <p:cNvPr id="46" name="文字方塊 45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14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873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21058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</a:rPr>
              <a:t>角色與責任</a:t>
            </a:r>
            <a:endParaRPr lang="en-US" altLang="zh-CN" sz="1600" b="1" dirty="0">
              <a:solidFill>
                <a:schemeClr val="bg2"/>
              </a:solidFill>
              <a:latin typeface="SimSun" pitchFamily="2" charset="-122"/>
              <a:ea typeface="SimSun" pitchFamily="2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825116"/>
              </p:ext>
            </p:extLst>
          </p:nvPr>
        </p:nvGraphicFramePr>
        <p:xfrm>
          <a:off x="1487956" y="1294061"/>
          <a:ext cx="6168087" cy="2929552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{17292A2E-F333-43FB-9621-5CBBE7FDCDCB}</a:tableStyleId>
              </a:tblPr>
              <a:tblGrid>
                <a:gridCol w="205429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505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06320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27942">
                <a:tc>
                  <a:txBody>
                    <a:bodyPr/>
                    <a:lstStyle/>
                    <a:p>
                      <a:pPr marL="65405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0" dirty="0">
                          <a:effectLst/>
                        </a:rPr>
                        <a:t>姓名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effectLst/>
                        </a:rPr>
                        <a:t>擔任工</a:t>
                      </a:r>
                      <a:r>
                        <a:rPr lang="en-US" sz="1200" spc="-5">
                          <a:effectLst/>
                        </a:rPr>
                        <a:t>作角色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0">
                          <a:effectLst/>
                        </a:rPr>
                        <a:t>責任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鄭紹雄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專案</a:t>
                      </a:r>
                      <a:r>
                        <a:rPr lang="en-US" sz="1200" spc="-10" dirty="0">
                          <a:effectLst/>
                        </a:rPr>
                        <a:t>經理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5">
                          <a:effectLst/>
                        </a:rPr>
                        <a:t>規劃專案</a:t>
                      </a:r>
                      <a:r>
                        <a:rPr lang="en-US" sz="1200" spc="-10">
                          <a:effectLst/>
                        </a:rPr>
                        <a:t>、分配</a:t>
                      </a:r>
                      <a:r>
                        <a:rPr lang="en-US" sz="1200" spc="-5">
                          <a:effectLst/>
                        </a:rPr>
                        <a:t>工作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26188">
                <a:tc>
                  <a:txBody>
                    <a:bodyPr/>
                    <a:lstStyle/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effectLst/>
                        </a:rPr>
                        <a:t>楊軒宇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程式開</a:t>
                      </a:r>
                      <a:r>
                        <a:rPr lang="en-US" sz="1200" spc="-5" dirty="0">
                          <a:effectLst/>
                        </a:rPr>
                        <a:t>發組長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>
                          <a:effectLst/>
                        </a:rPr>
                        <a:t>開發程式與</a:t>
                      </a:r>
                      <a:r>
                        <a:rPr lang="en-US" sz="1200" spc="-5">
                          <a:effectLst/>
                        </a:rPr>
                        <a:t>架構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張鈞棠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程式</a:t>
                      </a:r>
                      <a:r>
                        <a:rPr lang="en-US" sz="1200" spc="-10" dirty="0">
                          <a:effectLst/>
                        </a:rPr>
                        <a:t>開發組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開發</a:t>
                      </a:r>
                      <a:r>
                        <a:rPr lang="en-US" sz="1200" spc="-10">
                          <a:effectLst/>
                        </a:rPr>
                        <a:t>程式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許新源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程式</a:t>
                      </a:r>
                      <a:r>
                        <a:rPr lang="en-US" sz="1200" spc="-10" dirty="0">
                          <a:effectLst/>
                        </a:rPr>
                        <a:t>開發組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5">
                          <a:effectLst/>
                        </a:rPr>
                        <a:t>測試</a:t>
                      </a:r>
                      <a:r>
                        <a:rPr lang="en-US" sz="1200" spc="-10">
                          <a:effectLst/>
                        </a:rPr>
                        <a:t>、撰寫計</a:t>
                      </a:r>
                      <a:r>
                        <a:rPr lang="en-US" sz="1200" spc="-5">
                          <a:effectLst/>
                        </a:rPr>
                        <a:t>畫書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賴俊霖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程式</a:t>
                      </a:r>
                      <a:r>
                        <a:rPr lang="en-US" sz="1200" spc="-10" dirty="0">
                          <a:effectLst/>
                        </a:rPr>
                        <a:t>開發組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5" dirty="0">
                          <a:effectLst/>
                        </a:rPr>
                        <a:t>測試</a:t>
                      </a:r>
                      <a:r>
                        <a:rPr lang="en-US" sz="1200" spc="-10" dirty="0">
                          <a:effectLst/>
                        </a:rPr>
                        <a:t>、撰寫計</a:t>
                      </a:r>
                      <a:r>
                        <a:rPr lang="en-US" sz="1200" spc="-5" dirty="0">
                          <a:effectLst/>
                        </a:rPr>
                        <a:t>畫書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effectLst/>
                        </a:rPr>
                        <a:t>曾家豪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報告組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製作</a:t>
                      </a:r>
                      <a:r>
                        <a:rPr lang="en-US" sz="1200" spc="-300" dirty="0">
                          <a:effectLst/>
                        </a:rPr>
                        <a:t> </a:t>
                      </a:r>
                      <a:r>
                        <a:rPr lang="en-US" sz="1200" spc="-10" dirty="0">
                          <a:effectLst/>
                        </a:rPr>
                        <a:t>PPT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林晉廷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effectLst/>
                        </a:rPr>
                        <a:t>報告組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上台</a:t>
                      </a:r>
                      <a:r>
                        <a:rPr lang="en-US" sz="1200" spc="-10" dirty="0">
                          <a:effectLst/>
                        </a:rPr>
                        <a:t>報告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34080">
                <a:tc>
                  <a:txBody>
                    <a:bodyPr/>
                    <a:lstStyle/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鄭穎謙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繪製組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5" dirty="0">
                          <a:effectLst/>
                        </a:rPr>
                        <a:t>繪製架構圖</a:t>
                      </a:r>
                      <a:r>
                        <a:rPr lang="en-US" sz="1200" spc="-15" dirty="0">
                          <a:effectLst/>
                        </a:rPr>
                        <a:t>、</a:t>
                      </a:r>
                      <a:r>
                        <a:rPr lang="en-US" sz="1200" spc="-10" dirty="0">
                          <a:effectLst/>
                        </a:rPr>
                        <a:t>流程圖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15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7144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人力工作配置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587912"/>
              </p:ext>
            </p:extLst>
          </p:nvPr>
        </p:nvGraphicFramePr>
        <p:xfrm>
          <a:off x="1907704" y="1058788"/>
          <a:ext cx="6048672" cy="324036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{17292A2E-F333-43FB-9621-5CBBE7FDCDCB}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0831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762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6219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54025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effectLst/>
                        </a:rPr>
                        <a:t>專案</a:t>
                      </a:r>
                      <a:r>
                        <a:rPr lang="en-US" sz="1200" spc="-10" dirty="0" err="1">
                          <a:effectLst/>
                        </a:rPr>
                        <a:t>職稱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3855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effectLst/>
                        </a:rPr>
                        <a:t>人員</a:t>
                      </a:r>
                      <a:r>
                        <a:rPr lang="en-US" sz="1200" spc="-10" dirty="0" err="1">
                          <a:effectLst/>
                        </a:rPr>
                        <a:t>姓名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effectLst/>
                        </a:rPr>
                        <a:t>1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540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effectLst/>
                        </a:rPr>
                        <a:t>專案</a:t>
                      </a:r>
                      <a:r>
                        <a:rPr lang="en-US" sz="1200" spc="-10" dirty="0" err="1">
                          <a:effectLst/>
                        </a:rPr>
                        <a:t>經理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effectLst/>
                        </a:rPr>
                        <a:t>鄭紹雄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254">
                <a:tc>
                  <a:txBody>
                    <a:bodyPr/>
                    <a:lstStyle/>
                    <a:p>
                      <a:pPr marL="28003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 dirty="0">
                          <a:effectLst/>
                        </a:rPr>
                        <a:t>2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0162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程式開</a:t>
                      </a:r>
                      <a:r>
                        <a:rPr lang="en-US" sz="1200" spc="-5" dirty="0">
                          <a:effectLst/>
                        </a:rPr>
                        <a:t>發人員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楊軒宇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effectLst/>
                        </a:rPr>
                        <a:t>3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016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effectLst/>
                        </a:rPr>
                        <a:t>程式開</a:t>
                      </a:r>
                      <a:r>
                        <a:rPr lang="en-US" sz="1200" spc="-5">
                          <a:effectLst/>
                        </a:rPr>
                        <a:t>發人員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張鈞棠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effectLst/>
                        </a:rPr>
                        <a:t>4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016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effectLst/>
                        </a:rPr>
                        <a:t>程式測</a:t>
                      </a:r>
                      <a:r>
                        <a:rPr lang="en-US" sz="1200" spc="-5">
                          <a:effectLst/>
                        </a:rPr>
                        <a:t>試人員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賴俊霖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effectLst/>
                        </a:rPr>
                        <a:t>5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016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effectLst/>
                        </a:rPr>
                        <a:t>程式測</a:t>
                      </a:r>
                      <a:r>
                        <a:rPr lang="en-US" sz="1200" spc="-5">
                          <a:effectLst/>
                        </a:rPr>
                        <a:t>試人員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許新源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effectLst/>
                        </a:rPr>
                        <a:t>6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016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effectLst/>
                        </a:rPr>
                        <a:t>簡報製</a:t>
                      </a:r>
                      <a:r>
                        <a:rPr lang="en-US" sz="1200" spc="-5">
                          <a:effectLst/>
                        </a:rPr>
                        <a:t>作人員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smtClean="0">
                          <a:effectLst/>
                        </a:rPr>
                        <a:t>曾</a:t>
                      </a:r>
                      <a:r>
                        <a:rPr lang="zh-TW" altLang="en-US" sz="1200" spc="-20" dirty="0" smtClean="0">
                          <a:effectLst/>
                        </a:rPr>
                        <a:t>嘉</a:t>
                      </a:r>
                      <a:r>
                        <a:rPr lang="en-US" sz="1200" spc="-20" dirty="0" smtClean="0">
                          <a:effectLst/>
                        </a:rPr>
                        <a:t>豪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effectLst/>
                        </a:rPr>
                        <a:t>7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540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報告</a:t>
                      </a:r>
                      <a:r>
                        <a:rPr lang="en-US" sz="1200" spc="-10">
                          <a:effectLst/>
                        </a:rPr>
                        <a:t>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林晉廷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3814">
                <a:tc>
                  <a:txBody>
                    <a:bodyPr/>
                    <a:lstStyle/>
                    <a:p>
                      <a:pPr marL="28003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effectLst/>
                        </a:rPr>
                        <a:t>8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5402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effectLst/>
                        </a:rPr>
                        <a:t>繪圖</a:t>
                      </a:r>
                      <a:r>
                        <a:rPr lang="en-US" sz="1200" spc="-10">
                          <a:effectLst/>
                        </a:rPr>
                        <a:t>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effectLst/>
                        </a:rPr>
                        <a:t>鄭穎謙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16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26653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82614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</a:rPr>
              <a:t>知識技能教育訓練</a:t>
            </a:r>
            <a:endParaRPr lang="en-US" altLang="zh-CN" sz="1600" b="1" dirty="0">
              <a:solidFill>
                <a:schemeClr val="bg2"/>
              </a:solidFill>
              <a:latin typeface="SimSun" pitchFamily="2" charset="-122"/>
              <a:ea typeface="SimSun" pitchFamily="2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458113"/>
              </p:ext>
            </p:extLst>
          </p:nvPr>
        </p:nvGraphicFramePr>
        <p:xfrm>
          <a:off x="712054" y="1130796"/>
          <a:ext cx="7027331" cy="2880319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{17292A2E-F333-43FB-9621-5CBBE7FDCDCB}</a:tableStyleId>
              </a:tblPr>
              <a:tblGrid>
                <a:gridCol w="83932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3461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7852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47486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22141">
                <a:tc>
                  <a:txBody>
                    <a:bodyPr/>
                    <a:lstStyle/>
                    <a:p>
                      <a:pPr marL="65405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400" spc="-35" dirty="0" err="1">
                          <a:effectLst/>
                        </a:rPr>
                        <a:t>姓名</a:t>
                      </a:r>
                      <a:endParaRPr lang="zh-TW" sz="14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400" spc="-15">
                          <a:effectLst/>
                        </a:rPr>
                        <a:t>所需知</a:t>
                      </a:r>
                      <a:r>
                        <a:rPr lang="en-US" sz="1400" spc="-10">
                          <a:effectLst/>
                        </a:rPr>
                        <a:t>識技能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effectLst/>
                        </a:rPr>
                        <a:t>是否</a:t>
                      </a:r>
                      <a:r>
                        <a:rPr lang="en-US" sz="1400" spc="-15">
                          <a:effectLst/>
                        </a:rPr>
                        <a:t>具備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400" spc="-15">
                          <a:effectLst/>
                        </a:rPr>
                        <a:t>教育訓練方</a:t>
                      </a:r>
                      <a:r>
                        <a:rPr lang="en-US" sz="1400" spc="-5">
                          <a:effectLst/>
                        </a:rPr>
                        <a:t>式與時程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effectLst/>
                        </a:rPr>
                        <a:t>鄭紹雄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Java</a:t>
                      </a:r>
                      <a:r>
                        <a:rPr lang="zh-TW" sz="1400" spc="-15" dirty="0">
                          <a:effectLst/>
                        </a:rPr>
                        <a:t>、</a:t>
                      </a:r>
                      <a:r>
                        <a:rPr lang="zh-TW" sz="1400" spc="-5" dirty="0">
                          <a:effectLst/>
                        </a:rPr>
                        <a:t>軟體工程、</a:t>
                      </a:r>
                      <a:r>
                        <a:rPr lang="zh-TW" sz="1400" spc="-10" dirty="0">
                          <a:effectLst/>
                        </a:rPr>
                        <a:t>系統</a:t>
                      </a:r>
                      <a:r>
                        <a:rPr lang="zh-TW" sz="1400" dirty="0">
                          <a:effectLst/>
                        </a:rPr>
                        <a:t>分析</a:t>
                      </a:r>
                      <a:endParaRPr lang="zh-TW" sz="14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effectLst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effectLst/>
                        </a:rPr>
                        <a:t>上課</a:t>
                      </a:r>
                      <a:r>
                        <a:rPr lang="en-US" sz="1400" spc="-80">
                          <a:effectLst/>
                        </a:rPr>
                        <a:t>，每週</a:t>
                      </a:r>
                      <a:r>
                        <a:rPr lang="en-US" sz="1400" spc="-35">
                          <a:effectLst/>
                        </a:rPr>
                        <a:t> 3</a:t>
                      </a:r>
                      <a:r>
                        <a:rPr lang="en-US" sz="1400" spc="-40">
                          <a:effectLst/>
                        </a:rPr>
                        <a:t> </a:t>
                      </a:r>
                      <a:r>
                        <a:rPr lang="en-US" sz="1400" spc="-80">
                          <a:effectLst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effectLst/>
                        </a:rPr>
                        <a:t>楊軒宇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effectLst/>
                        </a:rPr>
                        <a:t>Java、</a:t>
                      </a:r>
                      <a:r>
                        <a:rPr lang="en-US" sz="1400" spc="-15">
                          <a:effectLst/>
                        </a:rPr>
                        <a:t>軟體</a:t>
                      </a:r>
                      <a:r>
                        <a:rPr lang="en-US" sz="1400" spc="-5">
                          <a:effectLst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effectLst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effectLst/>
                        </a:rPr>
                        <a:t>上課</a:t>
                      </a:r>
                      <a:r>
                        <a:rPr lang="en-US" sz="1400" spc="-80">
                          <a:effectLst/>
                        </a:rPr>
                        <a:t>，每週</a:t>
                      </a:r>
                      <a:r>
                        <a:rPr lang="en-US" sz="1400" spc="-35">
                          <a:effectLst/>
                        </a:rPr>
                        <a:t> 3</a:t>
                      </a:r>
                      <a:r>
                        <a:rPr lang="en-US" sz="1400" spc="-40">
                          <a:effectLst/>
                        </a:rPr>
                        <a:t> </a:t>
                      </a:r>
                      <a:r>
                        <a:rPr lang="en-US" sz="1400" spc="-80">
                          <a:effectLst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 dirty="0">
                          <a:effectLst/>
                        </a:rPr>
                        <a:t>張鈞棠</a:t>
                      </a:r>
                      <a:endParaRPr lang="zh-TW" sz="14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effectLst/>
                        </a:rPr>
                        <a:t>Java、</a:t>
                      </a:r>
                      <a:r>
                        <a:rPr lang="en-US" sz="1400" spc="-15">
                          <a:effectLst/>
                        </a:rPr>
                        <a:t>軟體</a:t>
                      </a:r>
                      <a:r>
                        <a:rPr lang="en-US" sz="1400" spc="-5">
                          <a:effectLst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effectLst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effectLst/>
                        </a:rPr>
                        <a:t>上課</a:t>
                      </a:r>
                      <a:r>
                        <a:rPr lang="en-US" sz="1400" spc="-80">
                          <a:effectLst/>
                        </a:rPr>
                        <a:t>，每週</a:t>
                      </a:r>
                      <a:r>
                        <a:rPr lang="en-US" sz="1400" spc="-35">
                          <a:effectLst/>
                        </a:rPr>
                        <a:t> 3</a:t>
                      </a:r>
                      <a:r>
                        <a:rPr lang="en-US" sz="1400" spc="-40">
                          <a:effectLst/>
                        </a:rPr>
                        <a:t> </a:t>
                      </a:r>
                      <a:r>
                        <a:rPr lang="en-US" sz="1400" spc="-80">
                          <a:effectLst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20419">
                <a:tc>
                  <a:txBody>
                    <a:bodyPr/>
                    <a:lstStyle/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effectLst/>
                        </a:rPr>
                        <a:t>許新源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effectLst/>
                        </a:rPr>
                        <a:t>Java、</a:t>
                      </a:r>
                      <a:r>
                        <a:rPr lang="en-US" sz="1400" spc="-15">
                          <a:effectLst/>
                        </a:rPr>
                        <a:t>軟體</a:t>
                      </a:r>
                      <a:r>
                        <a:rPr lang="en-US" sz="1400" spc="-5">
                          <a:effectLst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effectLst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effectLst/>
                        </a:rPr>
                        <a:t>上課</a:t>
                      </a:r>
                      <a:r>
                        <a:rPr lang="en-US" sz="1400" spc="-80">
                          <a:effectLst/>
                        </a:rPr>
                        <a:t>，每週</a:t>
                      </a:r>
                      <a:r>
                        <a:rPr lang="en-US" sz="1400" spc="-35">
                          <a:effectLst/>
                        </a:rPr>
                        <a:t> 3</a:t>
                      </a:r>
                      <a:r>
                        <a:rPr lang="en-US" sz="1400" spc="-40">
                          <a:effectLst/>
                        </a:rPr>
                        <a:t> </a:t>
                      </a:r>
                      <a:r>
                        <a:rPr lang="en-US" sz="1400" spc="-80">
                          <a:effectLst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effectLst/>
                        </a:rPr>
                        <a:t>賴俊霖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effectLst/>
                        </a:rPr>
                        <a:t>Java、</a:t>
                      </a:r>
                      <a:r>
                        <a:rPr lang="en-US" sz="1400" spc="-15">
                          <a:effectLst/>
                        </a:rPr>
                        <a:t>軟體</a:t>
                      </a:r>
                      <a:r>
                        <a:rPr lang="en-US" sz="1400" spc="-5">
                          <a:effectLst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effectLst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effectLst/>
                        </a:rPr>
                        <a:t>上課</a:t>
                      </a:r>
                      <a:r>
                        <a:rPr lang="en-US" sz="1400" spc="-80">
                          <a:effectLst/>
                        </a:rPr>
                        <a:t>，每週</a:t>
                      </a:r>
                      <a:r>
                        <a:rPr lang="en-US" sz="1400" spc="-35">
                          <a:effectLst/>
                        </a:rPr>
                        <a:t> 3</a:t>
                      </a:r>
                      <a:r>
                        <a:rPr lang="en-US" sz="1400" spc="-40">
                          <a:effectLst/>
                        </a:rPr>
                        <a:t> </a:t>
                      </a:r>
                      <a:r>
                        <a:rPr lang="en-US" sz="1400" spc="-80">
                          <a:effectLst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effectLst/>
                        </a:rPr>
                        <a:t>曾家豪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effectLst/>
                        </a:rPr>
                        <a:t>程式設計</a:t>
                      </a:r>
                      <a:r>
                        <a:rPr lang="en-US" sz="1400" spc="-10">
                          <a:effectLst/>
                        </a:rPr>
                        <a:t>、軟體</a:t>
                      </a:r>
                      <a:r>
                        <a:rPr lang="en-US" sz="1400" spc="-5">
                          <a:effectLst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effectLst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effectLst/>
                        </a:rPr>
                        <a:t>上課</a:t>
                      </a:r>
                      <a:r>
                        <a:rPr lang="en-US" sz="1400" spc="-80">
                          <a:effectLst/>
                        </a:rPr>
                        <a:t>，每週</a:t>
                      </a:r>
                      <a:r>
                        <a:rPr lang="en-US" sz="1400" spc="-35">
                          <a:effectLst/>
                        </a:rPr>
                        <a:t> 3</a:t>
                      </a:r>
                      <a:r>
                        <a:rPr lang="en-US" sz="1400" spc="-40">
                          <a:effectLst/>
                        </a:rPr>
                        <a:t> </a:t>
                      </a:r>
                      <a:r>
                        <a:rPr lang="en-US" sz="1400" spc="-80">
                          <a:effectLst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effectLst/>
                        </a:rPr>
                        <a:t>林晉廷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effectLst/>
                        </a:rPr>
                        <a:t>程式設計</a:t>
                      </a:r>
                      <a:r>
                        <a:rPr lang="en-US" sz="1400" spc="-10">
                          <a:effectLst/>
                        </a:rPr>
                        <a:t>、軟體</a:t>
                      </a:r>
                      <a:r>
                        <a:rPr lang="en-US" sz="1400" spc="-5">
                          <a:effectLst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effectLst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effectLst/>
                        </a:rPr>
                        <a:t>上課</a:t>
                      </a:r>
                      <a:r>
                        <a:rPr lang="en-US" sz="1400" spc="-80">
                          <a:effectLst/>
                        </a:rPr>
                        <a:t>，每週</a:t>
                      </a:r>
                      <a:r>
                        <a:rPr lang="en-US" sz="1400" spc="-35">
                          <a:effectLst/>
                        </a:rPr>
                        <a:t> 3</a:t>
                      </a:r>
                      <a:r>
                        <a:rPr lang="en-US" sz="1400" spc="-40">
                          <a:effectLst/>
                        </a:rPr>
                        <a:t> </a:t>
                      </a:r>
                      <a:r>
                        <a:rPr lang="en-US" sz="1400" spc="-80">
                          <a:effectLst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30755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effectLst/>
                        </a:rPr>
                        <a:t>鄭穎謙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effectLst/>
                        </a:rPr>
                        <a:t>系統分析</a:t>
                      </a:r>
                      <a:r>
                        <a:rPr lang="en-US" sz="1400" spc="-10">
                          <a:effectLst/>
                        </a:rPr>
                        <a:t>、軟體</a:t>
                      </a:r>
                      <a:r>
                        <a:rPr lang="en-US" sz="1400" spc="-5">
                          <a:effectLst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effectLst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 dirty="0">
                          <a:effectLst/>
                        </a:rPr>
                        <a:t>上課</a:t>
                      </a:r>
                      <a:r>
                        <a:rPr lang="en-US" sz="1400" spc="-80" dirty="0">
                          <a:effectLst/>
                        </a:rPr>
                        <a:t>，每週</a:t>
                      </a:r>
                      <a:r>
                        <a:rPr lang="en-US" sz="1400" spc="-35" dirty="0">
                          <a:effectLst/>
                        </a:rPr>
                        <a:t> 3</a:t>
                      </a:r>
                      <a:r>
                        <a:rPr lang="en-US" sz="1400" spc="-40" dirty="0">
                          <a:effectLst/>
                        </a:rPr>
                        <a:t> </a:t>
                      </a:r>
                      <a:r>
                        <a:rPr lang="en-US" sz="1400" spc="-80" dirty="0">
                          <a:effectLst/>
                        </a:rPr>
                        <a:t>小時</a:t>
                      </a:r>
                      <a:endParaRPr lang="zh-TW" sz="14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17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168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00540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生命週期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橢圓 53">
            <a:extLst>
              <a:ext uri="{FF2B5EF4-FFF2-40B4-BE49-F238E27FC236}">
                <a16:creationId xmlns:a16="http://schemas.microsoft.com/office/drawing/2014/main" xmlns="" id="{92F6064E-E7A0-4201-9D15-8A9F7E8541A4}"/>
              </a:ext>
            </a:extLst>
          </p:cNvPr>
          <p:cNvSpPr/>
          <p:nvPr/>
        </p:nvSpPr>
        <p:spPr>
          <a:xfrm>
            <a:off x="4139197" y="296095"/>
            <a:ext cx="1206447" cy="53083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初始</a:t>
            </a:r>
          </a:p>
        </p:txBody>
      </p:sp>
      <p:sp>
        <p:nvSpPr>
          <p:cNvPr id="55" name="橢圓 54">
            <a:extLst>
              <a:ext uri="{FF2B5EF4-FFF2-40B4-BE49-F238E27FC236}">
                <a16:creationId xmlns:a16="http://schemas.microsoft.com/office/drawing/2014/main" xmlns="" id="{B76E9518-8F9C-4864-A742-A2045F2F114C}"/>
              </a:ext>
            </a:extLst>
          </p:cNvPr>
          <p:cNvSpPr/>
          <p:nvPr/>
        </p:nvSpPr>
        <p:spPr>
          <a:xfrm>
            <a:off x="1767834" y="2571750"/>
            <a:ext cx="1304186" cy="57384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控制</a:t>
            </a:r>
          </a:p>
        </p:txBody>
      </p:sp>
      <p:sp>
        <p:nvSpPr>
          <p:cNvPr id="56" name="橢圓 55">
            <a:extLst>
              <a:ext uri="{FF2B5EF4-FFF2-40B4-BE49-F238E27FC236}">
                <a16:creationId xmlns:a16="http://schemas.microsoft.com/office/drawing/2014/main" xmlns="" id="{B65FD978-8BC5-4804-8FBD-10B00B18F47F}"/>
              </a:ext>
            </a:extLst>
          </p:cNvPr>
          <p:cNvSpPr/>
          <p:nvPr/>
        </p:nvSpPr>
        <p:spPr>
          <a:xfrm>
            <a:off x="6479924" y="2583546"/>
            <a:ext cx="1250562" cy="55024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執行</a:t>
            </a:r>
          </a:p>
        </p:txBody>
      </p:sp>
      <p:sp>
        <p:nvSpPr>
          <p:cNvPr id="57" name="橢圓 56">
            <a:extLst>
              <a:ext uri="{FF2B5EF4-FFF2-40B4-BE49-F238E27FC236}">
                <a16:creationId xmlns:a16="http://schemas.microsoft.com/office/drawing/2014/main" xmlns="" id="{4E9FF830-C860-4F03-9320-F9E83DED5612}"/>
              </a:ext>
            </a:extLst>
          </p:cNvPr>
          <p:cNvSpPr/>
          <p:nvPr/>
        </p:nvSpPr>
        <p:spPr>
          <a:xfrm>
            <a:off x="4181969" y="1511167"/>
            <a:ext cx="1184404" cy="5211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計畫</a:t>
            </a:r>
          </a:p>
        </p:txBody>
      </p:sp>
      <p:sp>
        <p:nvSpPr>
          <p:cNvPr id="58" name="橢圓 57">
            <a:extLst>
              <a:ext uri="{FF2B5EF4-FFF2-40B4-BE49-F238E27FC236}">
                <a16:creationId xmlns:a16="http://schemas.microsoft.com/office/drawing/2014/main" xmlns="" id="{96B92A34-55A8-4A5C-86C4-4C0810D39AD2}"/>
              </a:ext>
            </a:extLst>
          </p:cNvPr>
          <p:cNvSpPr/>
          <p:nvPr/>
        </p:nvSpPr>
        <p:spPr>
          <a:xfrm>
            <a:off x="4139197" y="4004737"/>
            <a:ext cx="1292313" cy="56861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結案</a:t>
            </a:r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xmlns="" id="{260B2CC3-8CAA-4EC1-B43B-6615032DE52D}"/>
              </a:ext>
            </a:extLst>
          </p:cNvPr>
          <p:cNvSpPr txBox="1"/>
          <p:nvPr/>
        </p:nvSpPr>
        <p:spPr>
          <a:xfrm>
            <a:off x="5384234" y="277988"/>
            <a:ext cx="1320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1.</a:t>
            </a:r>
            <a:r>
              <a:rPr lang="zh-TW" altLang="en-US" sz="1400" dirty="0"/>
              <a:t>專案規劃</a:t>
            </a:r>
          </a:p>
        </p:txBody>
      </p:sp>
      <p:sp>
        <p:nvSpPr>
          <p:cNvPr id="65" name="文字方塊 64">
            <a:extLst>
              <a:ext uri="{FF2B5EF4-FFF2-40B4-BE49-F238E27FC236}">
                <a16:creationId xmlns:a16="http://schemas.microsoft.com/office/drawing/2014/main" xmlns="" id="{CDCB42A2-E1F4-4F8B-9E53-49261D4B7FCC}"/>
              </a:ext>
            </a:extLst>
          </p:cNvPr>
          <p:cNvSpPr txBox="1"/>
          <p:nvPr/>
        </p:nvSpPr>
        <p:spPr>
          <a:xfrm>
            <a:off x="6596996" y="304258"/>
            <a:ext cx="28115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1.</a:t>
            </a:r>
            <a:r>
              <a:rPr lang="zh-TW" altLang="en-US" sz="1400" dirty="0"/>
              <a:t>以</a:t>
            </a:r>
            <a:r>
              <a:rPr lang="en-US" altLang="zh-TW" sz="1400" dirty="0"/>
              <a:t>WBS</a:t>
            </a:r>
            <a:r>
              <a:rPr lang="zh-TW" altLang="en-US" sz="1400" dirty="0"/>
              <a:t>進行範圍規劃與定義</a:t>
            </a:r>
            <a:endParaRPr lang="en-US" altLang="zh-TW" sz="1400" dirty="0"/>
          </a:p>
          <a:p>
            <a:r>
              <a:rPr lang="en-US" altLang="zh-TW" sz="1400" dirty="0"/>
              <a:t>2.</a:t>
            </a:r>
            <a:r>
              <a:rPr lang="zh-TW" altLang="en-US" sz="1400" dirty="0"/>
              <a:t>工作排程</a:t>
            </a:r>
            <a:endParaRPr lang="en-US" altLang="zh-TW" sz="1400" dirty="0"/>
          </a:p>
          <a:p>
            <a:r>
              <a:rPr lang="en-US" altLang="zh-TW" sz="1400" dirty="0"/>
              <a:t>3.</a:t>
            </a:r>
            <a:r>
              <a:rPr lang="zh-TW" altLang="en-US" sz="1400" dirty="0"/>
              <a:t>功能評估</a:t>
            </a:r>
            <a:endParaRPr lang="en-US" altLang="zh-TW" sz="1400" dirty="0"/>
          </a:p>
          <a:p>
            <a:r>
              <a:rPr lang="en-US" altLang="zh-TW" sz="1400" dirty="0"/>
              <a:t>4.</a:t>
            </a:r>
            <a:r>
              <a:rPr lang="zh-TW" altLang="en-US" sz="1400" dirty="0"/>
              <a:t>專案分工</a:t>
            </a:r>
            <a:endParaRPr lang="en-US" altLang="zh-TW" sz="1400" dirty="0"/>
          </a:p>
          <a:p>
            <a:r>
              <a:rPr lang="en-US" altLang="zh-TW" sz="1400" dirty="0"/>
              <a:t>5.</a:t>
            </a:r>
            <a:r>
              <a:rPr lang="zh-TW" altLang="en-US" sz="1400" dirty="0"/>
              <a:t>時間預估</a:t>
            </a:r>
            <a:endParaRPr lang="en-US" altLang="zh-TW" sz="1400" dirty="0"/>
          </a:p>
          <a:p>
            <a:r>
              <a:rPr lang="en-US" altLang="zh-TW" sz="1400" dirty="0"/>
              <a:t>6.</a:t>
            </a:r>
            <a:r>
              <a:rPr lang="zh-TW" altLang="en-US" sz="1400" dirty="0"/>
              <a:t>資源規劃</a:t>
            </a:r>
            <a:endParaRPr lang="en-US" altLang="zh-TW" sz="1400" dirty="0"/>
          </a:p>
          <a:p>
            <a:r>
              <a:rPr lang="en-US" altLang="zh-TW" sz="1400" dirty="0"/>
              <a:t>7.</a:t>
            </a:r>
            <a:r>
              <a:rPr lang="zh-TW" altLang="en-US" sz="1400" dirty="0"/>
              <a:t>風險規劃</a:t>
            </a:r>
            <a:endParaRPr lang="en-US" altLang="zh-TW" sz="1400" dirty="0"/>
          </a:p>
          <a:p>
            <a:endParaRPr lang="zh-TW" altLang="en-US" sz="1400" dirty="0"/>
          </a:p>
        </p:txBody>
      </p:sp>
      <p:sp>
        <p:nvSpPr>
          <p:cNvPr id="66" name="文字方塊 65">
            <a:extLst>
              <a:ext uri="{FF2B5EF4-FFF2-40B4-BE49-F238E27FC236}">
                <a16:creationId xmlns:a16="http://schemas.microsoft.com/office/drawing/2014/main" xmlns="" id="{BEAE86A4-63EA-45F3-A7E3-A47F614AE830}"/>
              </a:ext>
            </a:extLst>
          </p:cNvPr>
          <p:cNvSpPr txBox="1"/>
          <p:nvPr/>
        </p:nvSpPr>
        <p:spPr>
          <a:xfrm>
            <a:off x="7836053" y="2443108"/>
            <a:ext cx="13837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1.</a:t>
            </a:r>
            <a:r>
              <a:rPr lang="zh-TW" altLang="en-US" sz="1400" dirty="0"/>
              <a:t>團隊開發</a:t>
            </a:r>
            <a:endParaRPr lang="en-US" altLang="zh-TW" sz="1400" dirty="0"/>
          </a:p>
          <a:p>
            <a:r>
              <a:rPr lang="en-US" altLang="zh-TW" sz="1400" dirty="0"/>
              <a:t>2.</a:t>
            </a:r>
            <a:r>
              <a:rPr lang="zh-TW" altLang="en-US" sz="1400" dirty="0"/>
              <a:t>功能驗證</a:t>
            </a:r>
            <a:endParaRPr lang="en-US" altLang="zh-TW" sz="1400" dirty="0"/>
          </a:p>
          <a:p>
            <a:r>
              <a:rPr lang="en-US" altLang="zh-TW" sz="1400" dirty="0"/>
              <a:t>3.</a:t>
            </a:r>
            <a:r>
              <a:rPr lang="zh-TW" altLang="en-US" sz="1400" dirty="0"/>
              <a:t>系統測試</a:t>
            </a:r>
            <a:endParaRPr lang="en-US" altLang="zh-TW" sz="1400" dirty="0"/>
          </a:p>
          <a:p>
            <a:r>
              <a:rPr lang="en-US" altLang="zh-TW" sz="1400" dirty="0"/>
              <a:t>4.</a:t>
            </a:r>
            <a:r>
              <a:rPr lang="zh-TW" altLang="en-US" sz="1400" dirty="0"/>
              <a:t>完成任務</a:t>
            </a:r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xmlns="" id="{FE17A45A-388E-4EC2-8B78-6FE448BF2ED9}"/>
              </a:ext>
            </a:extLst>
          </p:cNvPr>
          <p:cNvSpPr txBox="1"/>
          <p:nvPr/>
        </p:nvSpPr>
        <p:spPr>
          <a:xfrm>
            <a:off x="3374189" y="962494"/>
            <a:ext cx="1286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專案初始計畫</a:t>
            </a:r>
          </a:p>
        </p:txBody>
      </p:sp>
      <p:sp>
        <p:nvSpPr>
          <p:cNvPr id="70" name="文字方塊 69">
            <a:extLst>
              <a:ext uri="{FF2B5EF4-FFF2-40B4-BE49-F238E27FC236}">
                <a16:creationId xmlns:a16="http://schemas.microsoft.com/office/drawing/2014/main" xmlns="" id="{00B404EC-71EC-4C49-BA68-DB998F116D9C}"/>
              </a:ext>
            </a:extLst>
          </p:cNvPr>
          <p:cNvSpPr txBox="1"/>
          <p:nvPr/>
        </p:nvSpPr>
        <p:spPr>
          <a:xfrm>
            <a:off x="5735588" y="2007489"/>
            <a:ext cx="1751685" cy="305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WBS</a:t>
            </a:r>
            <a:r>
              <a:rPr lang="zh-TW" altLang="en-US" sz="1400" dirty="0"/>
              <a:t>與計畫報告</a:t>
            </a:r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xmlns="" id="{BB7DC134-7725-4BF1-B8A4-EFD1E4702D0E}"/>
              </a:ext>
            </a:extLst>
          </p:cNvPr>
          <p:cNvSpPr txBox="1"/>
          <p:nvPr/>
        </p:nvSpPr>
        <p:spPr>
          <a:xfrm>
            <a:off x="2175262" y="1970073"/>
            <a:ext cx="1286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專案執行計畫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xmlns="" id="{E4ECE6F7-E7E4-4BF1-9E21-31D0F92BF055}"/>
              </a:ext>
            </a:extLst>
          </p:cNvPr>
          <p:cNvSpPr txBox="1"/>
          <p:nvPr/>
        </p:nvSpPr>
        <p:spPr>
          <a:xfrm>
            <a:off x="429583" y="2623328"/>
            <a:ext cx="13610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1.</a:t>
            </a:r>
            <a:r>
              <a:rPr lang="zh-TW" altLang="en-US" sz="1400" dirty="0"/>
              <a:t>進度審查</a:t>
            </a:r>
            <a:endParaRPr lang="en-US" altLang="zh-TW" sz="1400" dirty="0"/>
          </a:p>
          <a:p>
            <a:r>
              <a:rPr lang="en-US" altLang="zh-TW" sz="1400" dirty="0"/>
              <a:t>2.</a:t>
            </a:r>
            <a:r>
              <a:rPr lang="zh-TW" altLang="en-US" sz="1400" dirty="0"/>
              <a:t>里程碑審查</a:t>
            </a:r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xmlns="" id="{D6FF28A0-3CFF-48F0-8726-130E1B61E79B}"/>
              </a:ext>
            </a:extLst>
          </p:cNvPr>
          <p:cNvSpPr txBox="1"/>
          <p:nvPr/>
        </p:nvSpPr>
        <p:spPr>
          <a:xfrm>
            <a:off x="3993726" y="2989089"/>
            <a:ext cx="17023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進度與里程碑報告</a:t>
            </a:r>
          </a:p>
        </p:txBody>
      </p:sp>
      <p:sp>
        <p:nvSpPr>
          <p:cNvPr id="74" name="文字方塊 73">
            <a:extLst>
              <a:ext uri="{FF2B5EF4-FFF2-40B4-BE49-F238E27FC236}">
                <a16:creationId xmlns:a16="http://schemas.microsoft.com/office/drawing/2014/main" xmlns="" id="{1DCA2931-4603-4771-AA0D-13AA5582C765}"/>
              </a:ext>
            </a:extLst>
          </p:cNvPr>
          <p:cNvSpPr txBox="1"/>
          <p:nvPr/>
        </p:nvSpPr>
        <p:spPr>
          <a:xfrm>
            <a:off x="7381796" y="4190112"/>
            <a:ext cx="114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結案報告</a:t>
            </a:r>
          </a:p>
        </p:txBody>
      </p:sp>
      <p:sp>
        <p:nvSpPr>
          <p:cNvPr id="75" name="文字方塊 74">
            <a:extLst>
              <a:ext uri="{FF2B5EF4-FFF2-40B4-BE49-F238E27FC236}">
                <a16:creationId xmlns:a16="http://schemas.microsoft.com/office/drawing/2014/main" xmlns="" id="{FEBFD3A0-F355-4370-B537-6E2326A6486C}"/>
              </a:ext>
            </a:extLst>
          </p:cNvPr>
          <p:cNvSpPr txBox="1"/>
          <p:nvPr/>
        </p:nvSpPr>
        <p:spPr>
          <a:xfrm>
            <a:off x="2265523" y="3866948"/>
            <a:ext cx="13133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1.</a:t>
            </a:r>
            <a:r>
              <a:rPr lang="zh-TW" altLang="en-US" sz="1400" dirty="0"/>
              <a:t>資料統整</a:t>
            </a:r>
            <a:endParaRPr lang="en-US" altLang="zh-TW" sz="1400" dirty="0"/>
          </a:p>
          <a:p>
            <a:r>
              <a:rPr lang="en-US" altLang="zh-TW" sz="1400" dirty="0"/>
              <a:t>2.</a:t>
            </a:r>
            <a:r>
              <a:rPr lang="zh-TW" altLang="en-US" sz="1400" dirty="0"/>
              <a:t>製作簡報</a:t>
            </a:r>
            <a:endParaRPr lang="en-US" altLang="zh-TW" sz="1400" dirty="0"/>
          </a:p>
          <a:p>
            <a:r>
              <a:rPr lang="en-US" altLang="zh-TW" sz="1400" dirty="0"/>
              <a:t>3.</a:t>
            </a:r>
            <a:r>
              <a:rPr lang="zh-TW" altLang="en-US" sz="1400" dirty="0"/>
              <a:t>完成計劃書</a:t>
            </a:r>
            <a:endParaRPr lang="en-US" altLang="zh-TW" sz="1400" dirty="0"/>
          </a:p>
          <a:p>
            <a:r>
              <a:rPr lang="en-US" altLang="zh-TW" sz="1400" dirty="0"/>
              <a:t>4.</a:t>
            </a:r>
            <a:r>
              <a:rPr lang="zh-TW" altLang="en-US" sz="1400" dirty="0"/>
              <a:t>模擬發布</a:t>
            </a:r>
          </a:p>
        </p:txBody>
      </p:sp>
      <p:sp>
        <p:nvSpPr>
          <p:cNvPr id="76" name="文字方塊 75">
            <a:extLst>
              <a:ext uri="{FF2B5EF4-FFF2-40B4-BE49-F238E27FC236}">
                <a16:creationId xmlns:a16="http://schemas.microsoft.com/office/drawing/2014/main" xmlns="" id="{65F468FD-FB6C-4A29-B8B3-B9C570327B29}"/>
              </a:ext>
            </a:extLst>
          </p:cNvPr>
          <p:cNvSpPr txBox="1"/>
          <p:nvPr/>
        </p:nvSpPr>
        <p:spPr>
          <a:xfrm>
            <a:off x="4120970" y="2312930"/>
            <a:ext cx="1306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後續處理項目</a:t>
            </a:r>
          </a:p>
        </p:txBody>
      </p:sp>
      <p:cxnSp>
        <p:nvCxnSpPr>
          <p:cNvPr id="809" name="直線箭頭接點 808"/>
          <p:cNvCxnSpPr>
            <a:stCxn id="54" idx="4"/>
            <a:endCxn id="57" idx="0"/>
          </p:cNvCxnSpPr>
          <p:nvPr/>
        </p:nvCxnSpPr>
        <p:spPr>
          <a:xfrm>
            <a:off x="4742421" y="826931"/>
            <a:ext cx="31750" cy="684236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2" name="直線箭頭接點 811"/>
          <p:cNvCxnSpPr>
            <a:stCxn id="57" idx="3"/>
            <a:endCxn id="55" idx="7"/>
          </p:cNvCxnSpPr>
          <p:nvPr/>
        </p:nvCxnSpPr>
        <p:spPr>
          <a:xfrm flipH="1">
            <a:off x="2881026" y="1955985"/>
            <a:ext cx="1474395" cy="69980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4" name="直線箭頭接點 813"/>
          <p:cNvCxnSpPr>
            <a:stCxn id="57" idx="5"/>
            <a:endCxn id="56" idx="1"/>
          </p:cNvCxnSpPr>
          <p:nvPr/>
        </p:nvCxnSpPr>
        <p:spPr>
          <a:xfrm>
            <a:off x="5192921" y="1955985"/>
            <a:ext cx="1470144" cy="708143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直線箭頭接點 817"/>
          <p:cNvCxnSpPr>
            <a:stCxn id="55" idx="7"/>
          </p:cNvCxnSpPr>
          <p:nvPr/>
        </p:nvCxnSpPr>
        <p:spPr>
          <a:xfrm>
            <a:off x="2881026" y="2655787"/>
            <a:ext cx="3595539" cy="8341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" name="直線箭頭接點 819"/>
          <p:cNvCxnSpPr>
            <a:stCxn id="56" idx="2"/>
          </p:cNvCxnSpPr>
          <p:nvPr/>
        </p:nvCxnSpPr>
        <p:spPr>
          <a:xfrm flipH="1" flipV="1">
            <a:off x="3072021" y="2858669"/>
            <a:ext cx="3407903" cy="1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直線箭頭接點 822"/>
          <p:cNvCxnSpPr>
            <a:stCxn id="55" idx="4"/>
            <a:endCxn id="58" idx="1"/>
          </p:cNvCxnSpPr>
          <p:nvPr/>
        </p:nvCxnSpPr>
        <p:spPr>
          <a:xfrm>
            <a:off x="2419927" y="3145591"/>
            <a:ext cx="1908525" cy="942418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直線箭頭接點 824"/>
          <p:cNvCxnSpPr>
            <a:stCxn id="58" idx="6"/>
          </p:cNvCxnSpPr>
          <p:nvPr/>
        </p:nvCxnSpPr>
        <p:spPr>
          <a:xfrm flipV="1">
            <a:off x="5431510" y="4289045"/>
            <a:ext cx="1673695" cy="1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字方塊 45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18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699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59503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預算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72550"/>
              </p:ext>
            </p:extLst>
          </p:nvPr>
        </p:nvGraphicFramePr>
        <p:xfrm>
          <a:off x="1117018" y="1634852"/>
          <a:ext cx="7236972" cy="1960123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{17292A2E-F333-43FB-9621-5CBBE7FDCDCB}</a:tableStyleId>
              </a:tblPr>
              <a:tblGrid>
                <a:gridCol w="180859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0423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8068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1729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marL="65405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500" spc="-35" dirty="0" err="1">
                          <a:effectLst/>
                        </a:rPr>
                        <a:t>項目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500" spc="-35">
                          <a:effectLst/>
                        </a:rPr>
                        <a:t>數量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500" spc="-35">
                          <a:effectLst/>
                        </a:rPr>
                        <a:t>價格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096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500" spc="-35">
                          <a:effectLst/>
                        </a:rPr>
                        <a:t>備註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26103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500" spc="-25" dirty="0">
                          <a:effectLst/>
                        </a:rPr>
                        <a:t>人力</a:t>
                      </a:r>
                      <a:r>
                        <a:rPr lang="en-US" sz="1500" spc="-15" dirty="0">
                          <a:effectLst/>
                        </a:rPr>
                        <a:t>成本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500" spc="-20">
                          <a:effectLst/>
                        </a:rPr>
                        <a:t>8</a:t>
                      </a:r>
                      <a:r>
                        <a:rPr lang="en-US" sz="1500" spc="30">
                          <a:effectLst/>
                        </a:rPr>
                        <a:t> </a:t>
                      </a:r>
                      <a:r>
                        <a:rPr lang="en-US" sz="1500" spc="-40">
                          <a:effectLst/>
                        </a:rPr>
                        <a:t>人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500" spc="-95" dirty="0">
                          <a:effectLst/>
                        </a:rPr>
                        <a:t>每人每</a:t>
                      </a:r>
                      <a:r>
                        <a:rPr lang="zh-TW" sz="1500" spc="-90" dirty="0">
                          <a:effectLst/>
                        </a:rPr>
                        <a:t>周</a:t>
                      </a:r>
                      <a:r>
                        <a:rPr lang="zh-TW" sz="1500" spc="-45" dirty="0">
                          <a:effectLst/>
                        </a:rPr>
                        <a:t> </a:t>
                      </a:r>
                      <a:r>
                        <a:rPr lang="en-US" sz="1500" spc="-50" dirty="0">
                          <a:effectLst/>
                        </a:rPr>
                        <a:t>10 </a:t>
                      </a:r>
                      <a:r>
                        <a:rPr lang="zh-TW" sz="1500" spc="-90" dirty="0">
                          <a:effectLst/>
                        </a:rPr>
                        <a:t>小</a:t>
                      </a:r>
                      <a:endParaRPr lang="zh-TW" sz="1500" dirty="0">
                        <a:effectLst/>
                      </a:endParaRPr>
                    </a:p>
                    <a:p>
                      <a:pPr marL="62230">
                        <a:spcBef>
                          <a:spcPts val="240"/>
                        </a:spcBef>
                        <a:spcAft>
                          <a:spcPts val="0"/>
                        </a:spcAft>
                      </a:pPr>
                      <a:r>
                        <a:rPr lang="zh-TW" sz="1500" spc="-10" dirty="0">
                          <a:effectLst/>
                        </a:rPr>
                        <a:t>時</a:t>
                      </a:r>
                      <a:r>
                        <a:rPr lang="zh-TW" sz="1500" spc="-5" dirty="0">
                          <a:effectLst/>
                        </a:rPr>
                        <a:t>，</a:t>
                      </a:r>
                      <a:r>
                        <a:rPr lang="zh-TW" sz="1500" spc="-10" dirty="0">
                          <a:effectLst/>
                        </a:rPr>
                        <a:t>每</a:t>
                      </a:r>
                      <a:r>
                        <a:rPr lang="zh-TW" sz="1500" spc="-5" dirty="0">
                          <a:effectLst/>
                        </a:rPr>
                        <a:t>小</a:t>
                      </a:r>
                      <a:r>
                        <a:rPr lang="zh-TW" sz="1500" spc="-300" dirty="0">
                          <a:effectLst/>
                        </a:rPr>
                        <a:t> </a:t>
                      </a:r>
                      <a:r>
                        <a:rPr lang="en-US" sz="1500" spc="-5" dirty="0">
                          <a:effectLst/>
                        </a:rPr>
                        <a:t>500</a:t>
                      </a:r>
                      <a:r>
                        <a:rPr lang="zh-TW" sz="1500" spc="-5" dirty="0">
                          <a:effectLst/>
                        </a:rPr>
                        <a:t>，</a:t>
                      </a:r>
                      <a:r>
                        <a:rPr lang="zh-TW" sz="1500" spc="-10" dirty="0">
                          <a:effectLst/>
                        </a:rPr>
                        <a:t>共</a:t>
                      </a:r>
                      <a:endParaRPr lang="zh-TW" sz="1500" dirty="0">
                        <a:effectLst/>
                      </a:endParaRPr>
                    </a:p>
                    <a:p>
                      <a:pPr marL="62230">
                        <a:spcBef>
                          <a:spcPts val="235"/>
                        </a:spcBef>
                        <a:spcAft>
                          <a:spcPts val="0"/>
                        </a:spcAft>
                      </a:pPr>
                      <a:r>
                        <a:rPr lang="en-US" sz="1500" spc="-10" dirty="0">
                          <a:effectLst/>
                        </a:rPr>
                        <a:t>15</a:t>
                      </a:r>
                      <a:r>
                        <a:rPr lang="en-US" sz="1500" spc="-300" dirty="0">
                          <a:effectLst/>
                        </a:rPr>
                        <a:t> </a:t>
                      </a:r>
                      <a:r>
                        <a:rPr lang="en-US" sz="1500" spc="-20" dirty="0">
                          <a:effectLst/>
                        </a:rPr>
                        <a:t>周。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 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5420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500" spc="-35" dirty="0">
                          <a:effectLst/>
                        </a:rPr>
                        <a:t>總計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 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10"/>
                        </a:spcBef>
                        <a:spcAft>
                          <a:spcPts val="0"/>
                        </a:spcAft>
                      </a:pPr>
                      <a:r>
                        <a:rPr lang="en-US" sz="1500" spc="-5">
                          <a:effectLst/>
                        </a:rPr>
                        <a:t>600000</a:t>
                      </a:r>
                      <a:r>
                        <a:rPr lang="en-US" sz="1500" spc="30">
                          <a:effectLst/>
                        </a:rPr>
                        <a:t> </a:t>
                      </a:r>
                      <a:r>
                        <a:rPr lang="en-US" sz="1500" spc="-5">
                          <a:effectLst/>
                        </a:rPr>
                        <a:t>新台</a:t>
                      </a:r>
                      <a:r>
                        <a:rPr lang="en-US" sz="1500" spc="-10">
                          <a:effectLst/>
                        </a:rPr>
                        <a:t>幣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 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19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775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147"/>
          <p:cNvSpPr txBox="1">
            <a:spLocks noChangeArrowheads="1"/>
          </p:cNvSpPr>
          <p:nvPr/>
        </p:nvSpPr>
        <p:spPr bwMode="auto">
          <a:xfrm>
            <a:off x="4158811" y="266700"/>
            <a:ext cx="82637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rIns="0">
            <a:spAutoFit/>
          </a:bodyPr>
          <a:lstStyle/>
          <a:p>
            <a:pPr algn="dist"/>
            <a:r>
              <a:rPr lang="zh-TW" altLang="en-US" sz="2400" b="1" dirty="0" smtClean="0">
                <a:solidFill>
                  <a:srgbClr val="3B3B3B"/>
                </a:solidFill>
                <a:latin typeface="微软雅黑" pitchFamily="34" charset="-122"/>
                <a:ea typeface="微软雅黑" pitchFamily="34" charset="-122"/>
              </a:rPr>
              <a:t>目錄</a:t>
            </a:r>
            <a:endParaRPr lang="zh-CN" altLang="en-US" sz="2400" b="1" dirty="0">
              <a:solidFill>
                <a:srgbClr val="3B3B3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Rectangle 148"/>
          <p:cNvSpPr>
            <a:spLocks noChangeArrowheads="1"/>
          </p:cNvSpPr>
          <p:nvPr/>
        </p:nvSpPr>
        <p:spPr bwMode="auto">
          <a:xfrm>
            <a:off x="4158811" y="728365"/>
            <a:ext cx="826378" cy="169277"/>
          </a:xfrm>
          <a:prstGeom prst="rect">
            <a:avLst/>
          </a:prstGeom>
          <a:solidFill>
            <a:srgbClr val="9DD53E"/>
          </a:solidFill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grpSp>
        <p:nvGrpSpPr>
          <p:cNvPr id="6" name="组合 5"/>
          <p:cNvGrpSpPr/>
          <p:nvPr/>
        </p:nvGrpSpPr>
        <p:grpSpPr>
          <a:xfrm rot="10800000">
            <a:off x="935474" y="1195865"/>
            <a:ext cx="504055" cy="3949144"/>
            <a:chOff x="1775252" y="-4344780"/>
            <a:chExt cx="1045160" cy="8188584"/>
          </a:xfrm>
        </p:grpSpPr>
        <p:grpSp>
          <p:nvGrpSpPr>
            <p:cNvPr id="7" name="组合 6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9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C09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8" name="直接连接符 7"/>
            <p:cNvCxnSpPr/>
            <p:nvPr/>
          </p:nvCxnSpPr>
          <p:spPr>
            <a:xfrm rot="10800000">
              <a:off x="2295726" y="-4344780"/>
              <a:ext cx="0" cy="7172588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30"/>
          <p:cNvSpPr>
            <a:spLocks noChangeArrowheads="1"/>
          </p:cNvSpPr>
          <p:nvPr/>
        </p:nvSpPr>
        <p:spPr bwMode="auto">
          <a:xfrm>
            <a:off x="1396632" y="2022137"/>
            <a:ext cx="197364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TW" altLang="zh-TW" sz="1000" b="1" dirty="0">
                <a:solidFill>
                  <a:srgbClr val="C09CC2"/>
                </a:solidFill>
                <a:ea typeface="微软雅黑" pitchFamily="34" charset="-122"/>
              </a:rPr>
              <a:t>修訂版本記錄</a:t>
            </a:r>
            <a:endParaRPr lang="zh-CN" altLang="en-US" sz="1000" b="1" dirty="0">
              <a:solidFill>
                <a:srgbClr val="C09CC2"/>
              </a:solidFill>
              <a:ea typeface="微软雅黑" pitchFamily="34" charset="-122"/>
            </a:endParaRPr>
          </a:p>
        </p:txBody>
      </p:sp>
      <p:sp>
        <p:nvSpPr>
          <p:cNvPr id="21" name="Rectangle 30"/>
          <p:cNvSpPr>
            <a:spLocks noChangeArrowheads="1"/>
          </p:cNvSpPr>
          <p:nvPr/>
        </p:nvSpPr>
        <p:spPr bwMode="auto">
          <a:xfrm>
            <a:off x="608966" y="1967745"/>
            <a:ext cx="40838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3200" dirty="0">
                <a:ln w="6350">
                  <a:solidFill>
                    <a:srgbClr val="C09CC2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01</a:t>
            </a:r>
            <a:endParaRPr lang="zh-CN" altLang="en-US" sz="3200" dirty="0">
              <a:ln w="6350">
                <a:solidFill>
                  <a:srgbClr val="C09CC2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 rot="10800000">
            <a:off x="2420343" y="2761388"/>
            <a:ext cx="504055" cy="2380525"/>
            <a:chOff x="1775252" y="-1092235"/>
            <a:chExt cx="1045160" cy="4936039"/>
          </a:xfrm>
        </p:grpSpPr>
        <p:grpSp>
          <p:nvGrpSpPr>
            <p:cNvPr id="26" name="组合 25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28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27" name="直接连接符 26"/>
            <p:cNvCxnSpPr/>
            <p:nvPr/>
          </p:nvCxnSpPr>
          <p:spPr>
            <a:xfrm rot="10800000">
              <a:off x="2295726" y="-1092235"/>
              <a:ext cx="0" cy="3920043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tangle 30"/>
          <p:cNvSpPr>
            <a:spLocks noChangeArrowheads="1"/>
          </p:cNvSpPr>
          <p:nvPr/>
        </p:nvSpPr>
        <p:spPr bwMode="auto">
          <a:xfrm>
            <a:off x="2919282" y="3579068"/>
            <a:ext cx="1955372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b="1" dirty="0" smtClean="0">
                <a:solidFill>
                  <a:srgbClr val="594D7B"/>
                </a:solidFill>
                <a:ea typeface="微软雅黑" pitchFamily="34" charset="-122"/>
              </a:rPr>
              <a:t>簡介</a:t>
            </a:r>
            <a:endParaRPr lang="zh-CN" altLang="en-US" sz="1000" b="1" dirty="0">
              <a:solidFill>
                <a:srgbClr val="594D7B"/>
              </a:solidFill>
              <a:ea typeface="微软雅黑" pitchFamily="34" charset="-122"/>
            </a:endParaRPr>
          </a:p>
        </p:txBody>
      </p:sp>
      <p:sp>
        <p:nvSpPr>
          <p:cNvPr id="39" name="Rectangle 30"/>
          <p:cNvSpPr>
            <a:spLocks noChangeArrowheads="1"/>
          </p:cNvSpPr>
          <p:nvPr/>
        </p:nvSpPr>
        <p:spPr bwMode="auto">
          <a:xfrm>
            <a:off x="2034096" y="3534398"/>
            <a:ext cx="4815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3200" dirty="0">
                <a:ln w="6350">
                  <a:solidFill>
                    <a:srgbClr val="594D7B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02</a:t>
            </a:r>
            <a:endParaRPr lang="zh-CN" altLang="en-US" sz="3200" dirty="0">
              <a:ln w="6350">
                <a:solidFill>
                  <a:srgbClr val="594D7B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 rot="10800000">
            <a:off x="3833115" y="1192769"/>
            <a:ext cx="504055" cy="3949144"/>
            <a:chOff x="1775252" y="-4344780"/>
            <a:chExt cx="1045160" cy="8188584"/>
          </a:xfrm>
        </p:grpSpPr>
        <p:grpSp>
          <p:nvGrpSpPr>
            <p:cNvPr id="43" name="组合 42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5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4" name="直接连接符 43"/>
            <p:cNvCxnSpPr/>
            <p:nvPr/>
          </p:nvCxnSpPr>
          <p:spPr>
            <a:xfrm rot="10800000">
              <a:off x="2295726" y="-4344780"/>
              <a:ext cx="0" cy="7172588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30"/>
          <p:cNvSpPr>
            <a:spLocks noChangeArrowheads="1"/>
          </p:cNvSpPr>
          <p:nvPr/>
        </p:nvSpPr>
        <p:spPr bwMode="auto">
          <a:xfrm>
            <a:off x="4385904" y="2010449"/>
            <a:ext cx="197364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b="1" dirty="0" smtClean="0">
                <a:solidFill>
                  <a:srgbClr val="E54B81"/>
                </a:solidFill>
                <a:ea typeface="微软雅黑" pitchFamily="34" charset="-122"/>
              </a:rPr>
              <a:t>分工結構</a:t>
            </a:r>
            <a:endParaRPr lang="zh-CN" altLang="en-US" sz="1000" b="1" dirty="0">
              <a:solidFill>
                <a:srgbClr val="E54B81"/>
              </a:solidFill>
              <a:ea typeface="微软雅黑" pitchFamily="34" charset="-122"/>
            </a:endParaRPr>
          </a:p>
        </p:txBody>
      </p:sp>
      <p:sp>
        <p:nvSpPr>
          <p:cNvPr id="55" name="Rectangle 31"/>
          <p:cNvSpPr>
            <a:spLocks noChangeArrowheads="1"/>
          </p:cNvSpPr>
          <p:nvPr/>
        </p:nvSpPr>
        <p:spPr bwMode="auto">
          <a:xfrm>
            <a:off x="4357281" y="2180595"/>
            <a:ext cx="197364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分工</a:t>
            </a: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結構表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分工項目表</a:t>
            </a:r>
            <a:endParaRPr lang="zh-CN" altLang="en-US" sz="10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56" name="Rectangle 30"/>
          <p:cNvSpPr>
            <a:spLocks noChangeArrowheads="1"/>
          </p:cNvSpPr>
          <p:nvPr/>
        </p:nvSpPr>
        <p:spPr bwMode="auto">
          <a:xfrm>
            <a:off x="3419611" y="1967542"/>
            <a:ext cx="48301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3200" dirty="0">
                <a:ln w="6350">
                  <a:solidFill>
                    <a:srgbClr val="E54B81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03</a:t>
            </a:r>
            <a:endParaRPr lang="zh-CN" altLang="en-US" sz="3200" dirty="0">
              <a:ln w="6350">
                <a:solidFill>
                  <a:srgbClr val="E54B81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grpSp>
        <p:nvGrpSpPr>
          <p:cNvPr id="57" name="组合 56"/>
          <p:cNvGrpSpPr/>
          <p:nvPr/>
        </p:nvGrpSpPr>
        <p:grpSpPr>
          <a:xfrm rot="10800000">
            <a:off x="5414665" y="2761388"/>
            <a:ext cx="504055" cy="2380525"/>
            <a:chOff x="1775252" y="-1092235"/>
            <a:chExt cx="1045160" cy="4936039"/>
          </a:xfrm>
        </p:grpSpPr>
        <p:grpSp>
          <p:nvGrpSpPr>
            <p:cNvPr id="58" name="组合 57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60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9" name="直接连接符 58"/>
            <p:cNvCxnSpPr/>
            <p:nvPr/>
          </p:nvCxnSpPr>
          <p:spPr>
            <a:xfrm rot="10800000">
              <a:off x="2295726" y="-1092235"/>
              <a:ext cx="0" cy="3920043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 30"/>
          <p:cNvSpPr>
            <a:spLocks noChangeArrowheads="1"/>
          </p:cNvSpPr>
          <p:nvPr/>
        </p:nvSpPr>
        <p:spPr bwMode="auto">
          <a:xfrm>
            <a:off x="5857143" y="3180113"/>
            <a:ext cx="197364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b="1" dirty="0" smtClean="0">
                <a:solidFill>
                  <a:srgbClr val="9DD53E"/>
                </a:solidFill>
                <a:ea typeface="微软雅黑" pitchFamily="34" charset="-122"/>
              </a:rPr>
              <a:t>專案規劃</a:t>
            </a:r>
            <a:endParaRPr lang="zh-CN" altLang="en-US" sz="1000" b="1" dirty="0">
              <a:solidFill>
                <a:srgbClr val="9DD53E"/>
              </a:solidFill>
              <a:ea typeface="微软雅黑" pitchFamily="34" charset="-122"/>
            </a:endParaRPr>
          </a:p>
        </p:txBody>
      </p:sp>
      <p:sp>
        <p:nvSpPr>
          <p:cNvPr id="70" name="Rectangle 31"/>
          <p:cNvSpPr>
            <a:spLocks noChangeArrowheads="1"/>
          </p:cNvSpPr>
          <p:nvPr/>
        </p:nvSpPr>
        <p:spPr bwMode="auto">
          <a:xfrm>
            <a:off x="5857143" y="3349566"/>
            <a:ext cx="1973645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資源需求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開發環境與工具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角色與責任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人力工作配置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知識技能與教育訓練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生命週期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預算與時程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預算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時程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定期會議與旅程碑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矯正措施準則</a:t>
            </a:r>
            <a:endParaRPr lang="zh-CN" altLang="en-US" sz="10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71" name="Rectangle 30"/>
          <p:cNvSpPr>
            <a:spLocks noChangeArrowheads="1"/>
          </p:cNvSpPr>
          <p:nvPr/>
        </p:nvSpPr>
        <p:spPr bwMode="auto">
          <a:xfrm>
            <a:off x="5098960" y="3536364"/>
            <a:ext cx="4815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3200" dirty="0">
                <a:ln w="6350">
                  <a:solidFill>
                    <a:srgbClr val="9DD53E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04</a:t>
            </a:r>
            <a:endParaRPr lang="zh-CN" altLang="en-US" sz="3200" dirty="0">
              <a:ln w="6350">
                <a:solidFill>
                  <a:srgbClr val="9DD53E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grpSp>
        <p:nvGrpSpPr>
          <p:cNvPr id="72" name="组合 41"/>
          <p:cNvGrpSpPr/>
          <p:nvPr/>
        </p:nvGrpSpPr>
        <p:grpSpPr>
          <a:xfrm rot="10800000">
            <a:off x="7319877" y="1195865"/>
            <a:ext cx="504055" cy="3949144"/>
            <a:chOff x="1775252" y="-4344780"/>
            <a:chExt cx="1045160" cy="8188584"/>
          </a:xfrm>
        </p:grpSpPr>
        <p:grpSp>
          <p:nvGrpSpPr>
            <p:cNvPr id="73" name="组合 42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75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74" name="直接连接符 43"/>
            <p:cNvCxnSpPr/>
            <p:nvPr/>
          </p:nvCxnSpPr>
          <p:spPr>
            <a:xfrm rot="10800000">
              <a:off x="2295726" y="-4344780"/>
              <a:ext cx="0" cy="7172588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Rectangle 30"/>
          <p:cNvSpPr>
            <a:spLocks noChangeArrowheads="1"/>
          </p:cNvSpPr>
          <p:nvPr/>
        </p:nvSpPr>
        <p:spPr bwMode="auto">
          <a:xfrm>
            <a:off x="7840074" y="2007272"/>
            <a:ext cx="197364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b="1" dirty="0" smtClean="0">
                <a:solidFill>
                  <a:srgbClr val="FFC000"/>
                </a:solidFill>
                <a:ea typeface="微软雅黑" pitchFamily="34" charset="-122"/>
              </a:rPr>
              <a:t>專案風險</a:t>
            </a:r>
            <a:endParaRPr lang="zh-CN" altLang="en-US" sz="1000" b="1" dirty="0">
              <a:solidFill>
                <a:srgbClr val="FFC000"/>
              </a:solidFill>
              <a:ea typeface="微软雅黑" pitchFamily="34" charset="-122"/>
            </a:endParaRPr>
          </a:p>
        </p:txBody>
      </p:sp>
      <p:sp>
        <p:nvSpPr>
          <p:cNvPr id="86" name="Rectangle 30"/>
          <p:cNvSpPr>
            <a:spLocks noChangeArrowheads="1"/>
          </p:cNvSpPr>
          <p:nvPr/>
        </p:nvSpPr>
        <p:spPr bwMode="auto">
          <a:xfrm>
            <a:off x="6906373" y="1970638"/>
            <a:ext cx="483016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3200" dirty="0" smtClean="0">
                <a:ln w="6350">
                  <a:solidFill>
                    <a:srgbClr val="FFC000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05</a:t>
            </a:r>
            <a:endParaRPr lang="zh-CN" altLang="en-US" sz="3200" dirty="0">
              <a:ln w="6350">
                <a:solidFill>
                  <a:srgbClr val="FFC000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02" name="Rectangle 31"/>
          <p:cNvSpPr>
            <a:spLocks noChangeArrowheads="1"/>
          </p:cNvSpPr>
          <p:nvPr/>
        </p:nvSpPr>
        <p:spPr bwMode="auto">
          <a:xfrm>
            <a:off x="2895837" y="3757771"/>
            <a:ext cx="197364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目的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功能</a:t>
            </a:r>
            <a:endParaRPr lang="zh-CN" altLang="en-US" sz="8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00540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時程規劃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字方塊 17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20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521" y="0"/>
            <a:ext cx="5940422" cy="514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19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82614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定期會議與里程碑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332430"/>
              </p:ext>
            </p:extLst>
          </p:nvPr>
        </p:nvGraphicFramePr>
        <p:xfrm>
          <a:off x="1043608" y="1266990"/>
          <a:ext cx="6715804" cy="1767302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{17292A2E-F333-43FB-9621-5CBBE7FDCDCB}</a:tableStyleId>
              </a:tblPr>
              <a:tblGrid>
                <a:gridCol w="22367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3267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4640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marL="65405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 dirty="0">
                          <a:effectLst/>
                        </a:rPr>
                        <a:t>名稱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>
                          <a:effectLst/>
                        </a:rPr>
                        <a:t>日期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>
                          <a:effectLst/>
                        </a:rPr>
                        <a:t>備註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5" dirty="0">
                          <a:effectLst/>
                        </a:rPr>
                        <a:t>定期</a:t>
                      </a:r>
                      <a:r>
                        <a:rPr lang="en-US" sz="1200" spc="-15" dirty="0">
                          <a:effectLst/>
                        </a:rPr>
                        <a:t>會議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effectLst/>
                        </a:rPr>
                        <a:t>每週</a:t>
                      </a:r>
                      <a:r>
                        <a:rPr lang="en-US" sz="1200" spc="-10">
                          <a:effectLst/>
                        </a:rPr>
                        <a:t>三下午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spc="-15" dirty="0" smtClean="0">
                          <a:effectLst/>
                        </a:rPr>
                        <a:t>需求</a:t>
                      </a:r>
                      <a:r>
                        <a:rPr lang="en-US" sz="1200" spc="-10" dirty="0" smtClean="0">
                          <a:effectLst/>
                        </a:rPr>
                        <a:t>計畫書完成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 smtClean="0">
                          <a:effectLst/>
                        </a:rPr>
                        <a:t>2018</a:t>
                      </a:r>
                      <a:r>
                        <a:rPr lang="en-US" sz="1200" spc="-5" dirty="0" smtClean="0">
                          <a:effectLst/>
                        </a:rPr>
                        <a:t>/4/13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2384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spc="-15" dirty="0" smtClean="0">
                          <a:effectLst/>
                        </a:rPr>
                        <a:t>專案</a:t>
                      </a:r>
                      <a:r>
                        <a:rPr lang="en-US" altLang="zh-TW" sz="1200" spc="-10" dirty="0" smtClean="0">
                          <a:effectLst/>
                        </a:rPr>
                        <a:t>計畫書完成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 smtClean="0">
                          <a:effectLst/>
                        </a:rPr>
                        <a:t>201</a:t>
                      </a:r>
                      <a:r>
                        <a:rPr lang="en-US" sz="1200" spc="-5" dirty="0" smtClean="0">
                          <a:effectLst/>
                        </a:rPr>
                        <a:t>8/5/04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2384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spc="-15" dirty="0" smtClean="0">
                          <a:effectLst/>
                        </a:rPr>
                        <a:t>軟體設計</a:t>
                      </a:r>
                      <a:r>
                        <a:rPr lang="en-US" altLang="zh-TW" sz="1200" spc="-10" dirty="0" smtClean="0">
                          <a:effectLst/>
                        </a:rPr>
                        <a:t>書完成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spc="-10" dirty="0" smtClean="0">
                          <a:effectLst/>
                        </a:rPr>
                        <a:t>201</a:t>
                      </a:r>
                      <a:r>
                        <a:rPr lang="en-US" altLang="zh-TW" sz="1200" spc="-5" dirty="0" smtClean="0">
                          <a:effectLst/>
                        </a:rPr>
                        <a:t>8/5/18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</a:tr>
              <a:tr h="22384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行事曆正式第一版完成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spc="-10" dirty="0" smtClean="0">
                          <a:effectLst/>
                        </a:rPr>
                        <a:t>201</a:t>
                      </a:r>
                      <a:r>
                        <a:rPr lang="en-US" altLang="zh-TW" sz="1200" spc="-5" dirty="0" smtClean="0">
                          <a:effectLst/>
                        </a:rPr>
                        <a:t>8/6/08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</a:tr>
              <a:tr h="22384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測試報告書完成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spc="-10" dirty="0" smtClean="0">
                          <a:effectLst/>
                        </a:rPr>
                        <a:t>201</a:t>
                      </a:r>
                      <a:r>
                        <a:rPr lang="en-US" altLang="zh-TW" sz="1200" spc="-5" dirty="0" smtClean="0">
                          <a:effectLst/>
                        </a:rPr>
                        <a:t>8/6/15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</a:tr>
              <a:tr h="22384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正式發布產品、給出驗收檔案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spc="-10" dirty="0" smtClean="0">
                          <a:effectLst/>
                        </a:rPr>
                        <a:t>201</a:t>
                      </a:r>
                      <a:r>
                        <a:rPr lang="en-US" altLang="zh-TW" sz="1200" spc="-5" dirty="0" smtClean="0">
                          <a:effectLst/>
                        </a:rPr>
                        <a:t>8/6/22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21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627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40" name="Group 4"/>
          <p:cNvGrpSpPr/>
          <p:nvPr/>
        </p:nvGrpSpPr>
        <p:grpSpPr bwMode="auto">
          <a:xfrm>
            <a:off x="2900363" y="1808163"/>
            <a:ext cx="3343275" cy="2251075"/>
            <a:chOff x="0" y="0"/>
            <a:chExt cx="2724" cy="1835"/>
          </a:xfrm>
        </p:grpSpPr>
        <p:sp>
          <p:nvSpPr>
            <p:cNvPr id="14341" name="Oval 5"/>
            <p:cNvSpPr>
              <a:spLocks noChangeArrowheads="1"/>
            </p:cNvSpPr>
            <p:nvPr/>
          </p:nvSpPr>
          <p:spPr bwMode="auto">
            <a:xfrm flipV="1">
              <a:off x="0" y="1755"/>
              <a:ext cx="2724" cy="80"/>
            </a:xfrm>
            <a:prstGeom prst="ellipse">
              <a:avLst/>
            </a:prstGeom>
            <a:gradFill rotWithShape="1">
              <a:gsLst>
                <a:gs pos="0">
                  <a:schemeClr val="tx1">
                    <a:alpha val="20000"/>
                  </a:schemeClr>
                </a:gs>
                <a:gs pos="100000">
                  <a:schemeClr val="tx1">
                    <a:gamma/>
                    <a:shade val="46275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4342" name="Group 6"/>
            <p:cNvGrpSpPr/>
            <p:nvPr/>
          </p:nvGrpSpPr>
          <p:grpSpPr bwMode="auto">
            <a:xfrm>
              <a:off x="240" y="0"/>
              <a:ext cx="2246" cy="1810"/>
              <a:chOff x="0" y="0"/>
              <a:chExt cx="2556" cy="1958"/>
            </a:xfrm>
          </p:grpSpPr>
          <p:pic>
            <p:nvPicPr>
              <p:cNvPr id="14343" name="Picture 7" descr="apple icons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2556" cy="19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4344" name="Rectangle 8" descr="star_stareu_177855_11"/>
              <p:cNvSpPr>
                <a:spLocks noChangeArrowheads="1"/>
              </p:cNvSpPr>
              <p:nvPr/>
            </p:nvSpPr>
            <p:spPr bwMode="auto">
              <a:xfrm>
                <a:off x="99" y="100"/>
                <a:ext cx="2358" cy="1336"/>
              </a:xfrm>
              <a:prstGeom prst="rect">
                <a:avLst/>
              </a:prstGeom>
              <a:blipFill dpi="0" rotWithShape="1">
                <a:blip r:embed="rId3"/>
                <a:srcRect/>
                <a:stretch>
                  <a:fillRect b="-10311"/>
                </a:stretch>
              </a:blip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14345" name="Freeform 9"/>
          <p:cNvSpPr/>
          <p:nvPr/>
        </p:nvSpPr>
        <p:spPr bwMode="auto">
          <a:xfrm>
            <a:off x="2590800" y="1644650"/>
            <a:ext cx="231775" cy="276225"/>
          </a:xfrm>
          <a:custGeom>
            <a:avLst/>
            <a:gdLst>
              <a:gd name="T0" fmla="*/ 54 w 56"/>
              <a:gd name="T1" fmla="*/ 67 h 67"/>
              <a:gd name="T2" fmla="*/ 8 w 56"/>
              <a:gd name="T3" fmla="*/ 67 h 67"/>
              <a:gd name="T4" fmla="*/ 0 w 56"/>
              <a:gd name="T5" fmla="*/ 59 h 67"/>
              <a:gd name="T6" fmla="*/ 0 w 56"/>
              <a:gd name="T7" fmla="*/ 8 h 67"/>
              <a:gd name="T8" fmla="*/ 8 w 56"/>
              <a:gd name="T9" fmla="*/ 0 h 67"/>
              <a:gd name="T10" fmla="*/ 54 w 56"/>
              <a:gd name="T11" fmla="*/ 0 h 67"/>
              <a:gd name="T12" fmla="*/ 56 w 56"/>
              <a:gd name="T13" fmla="*/ 2 h 67"/>
              <a:gd name="T14" fmla="*/ 56 w 56"/>
              <a:gd name="T15" fmla="*/ 11 h 67"/>
              <a:gd name="T16" fmla="*/ 55 w 56"/>
              <a:gd name="T17" fmla="*/ 12 h 67"/>
              <a:gd name="T18" fmla="*/ 54 w 56"/>
              <a:gd name="T19" fmla="*/ 12 h 67"/>
              <a:gd name="T20" fmla="*/ 53 w 56"/>
              <a:gd name="T21" fmla="*/ 11 h 67"/>
              <a:gd name="T22" fmla="*/ 53 w 56"/>
              <a:gd name="T23" fmla="*/ 5 h 67"/>
              <a:gd name="T24" fmla="*/ 51 w 56"/>
              <a:gd name="T25" fmla="*/ 3 h 67"/>
              <a:gd name="T26" fmla="*/ 8 w 56"/>
              <a:gd name="T27" fmla="*/ 3 h 67"/>
              <a:gd name="T28" fmla="*/ 8 w 56"/>
              <a:gd name="T29" fmla="*/ 14 h 67"/>
              <a:gd name="T30" fmla="*/ 54 w 56"/>
              <a:gd name="T31" fmla="*/ 14 h 67"/>
              <a:gd name="T32" fmla="*/ 56 w 56"/>
              <a:gd name="T33" fmla="*/ 16 h 67"/>
              <a:gd name="T34" fmla="*/ 56 w 56"/>
              <a:gd name="T35" fmla="*/ 65 h 67"/>
              <a:gd name="T36" fmla="*/ 54 w 56"/>
              <a:gd name="T37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6" h="67">
                <a:moveTo>
                  <a:pt x="54" y="67"/>
                </a:moveTo>
                <a:cubicBezTo>
                  <a:pt x="8" y="67"/>
                  <a:pt x="8" y="67"/>
                  <a:pt x="8" y="67"/>
                </a:cubicBezTo>
                <a:cubicBezTo>
                  <a:pt x="4" y="67"/>
                  <a:pt x="0" y="64"/>
                  <a:pt x="0" y="59"/>
                </a:cubicBezTo>
                <a:cubicBezTo>
                  <a:pt x="0" y="42"/>
                  <a:pt x="0" y="25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24" y="0"/>
                  <a:pt x="38" y="0"/>
                  <a:pt x="54" y="0"/>
                </a:cubicBezTo>
                <a:cubicBezTo>
                  <a:pt x="55" y="0"/>
                  <a:pt x="56" y="1"/>
                  <a:pt x="56" y="2"/>
                </a:cubicBezTo>
                <a:cubicBezTo>
                  <a:pt x="56" y="11"/>
                  <a:pt x="56" y="11"/>
                  <a:pt x="56" y="11"/>
                </a:cubicBezTo>
                <a:cubicBezTo>
                  <a:pt x="56" y="12"/>
                  <a:pt x="55" y="12"/>
                  <a:pt x="55" y="12"/>
                </a:cubicBezTo>
                <a:cubicBezTo>
                  <a:pt x="54" y="12"/>
                  <a:pt x="54" y="12"/>
                  <a:pt x="54" y="12"/>
                </a:cubicBezTo>
                <a:cubicBezTo>
                  <a:pt x="54" y="12"/>
                  <a:pt x="53" y="12"/>
                  <a:pt x="53" y="11"/>
                </a:cubicBezTo>
                <a:cubicBezTo>
                  <a:pt x="53" y="5"/>
                  <a:pt x="53" y="5"/>
                  <a:pt x="53" y="5"/>
                </a:cubicBezTo>
                <a:cubicBezTo>
                  <a:pt x="53" y="4"/>
                  <a:pt x="52" y="3"/>
                  <a:pt x="51" y="3"/>
                </a:cubicBezTo>
                <a:cubicBezTo>
                  <a:pt x="8" y="3"/>
                  <a:pt x="8" y="3"/>
                  <a:pt x="8" y="3"/>
                </a:cubicBezTo>
                <a:cubicBezTo>
                  <a:pt x="2" y="3"/>
                  <a:pt x="2" y="14"/>
                  <a:pt x="8" y="14"/>
                </a:cubicBezTo>
                <a:cubicBezTo>
                  <a:pt x="54" y="14"/>
                  <a:pt x="54" y="14"/>
                  <a:pt x="54" y="14"/>
                </a:cubicBezTo>
                <a:cubicBezTo>
                  <a:pt x="55" y="14"/>
                  <a:pt x="56" y="15"/>
                  <a:pt x="56" y="16"/>
                </a:cubicBezTo>
                <a:cubicBezTo>
                  <a:pt x="56" y="32"/>
                  <a:pt x="56" y="49"/>
                  <a:pt x="56" y="65"/>
                </a:cubicBezTo>
                <a:cubicBezTo>
                  <a:pt x="56" y="66"/>
                  <a:pt x="55" y="67"/>
                  <a:pt x="54" y="67"/>
                </a:cubicBezTo>
                <a:close/>
              </a:path>
            </a:pathLst>
          </a:custGeom>
          <a:solidFill>
            <a:srgbClr val="C09CC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347" name="Freeform 11"/>
          <p:cNvSpPr>
            <a:spLocks noEditPoints="1"/>
          </p:cNvSpPr>
          <p:nvPr/>
        </p:nvSpPr>
        <p:spPr bwMode="auto">
          <a:xfrm rot="-178888">
            <a:off x="2554288" y="3429000"/>
            <a:ext cx="304800" cy="304800"/>
          </a:xfrm>
          <a:custGeom>
            <a:avLst/>
            <a:gdLst>
              <a:gd name="T0" fmla="*/ 69 w 138"/>
              <a:gd name="T1" fmla="*/ 138 h 138"/>
              <a:gd name="T2" fmla="*/ 114 w 138"/>
              <a:gd name="T3" fmla="*/ 36 h 138"/>
              <a:gd name="T4" fmla="*/ 105 w 138"/>
              <a:gd name="T5" fmla="*/ 64 h 138"/>
              <a:gd name="T6" fmla="*/ 126 w 138"/>
              <a:gd name="T7" fmla="*/ 64 h 138"/>
              <a:gd name="T8" fmla="*/ 124 w 138"/>
              <a:gd name="T9" fmla="*/ 72 h 138"/>
              <a:gd name="T10" fmla="*/ 102 w 138"/>
              <a:gd name="T11" fmla="*/ 95 h 138"/>
              <a:gd name="T12" fmla="*/ 116 w 138"/>
              <a:gd name="T13" fmla="*/ 101 h 138"/>
              <a:gd name="T14" fmla="*/ 25 w 138"/>
              <a:gd name="T15" fmla="*/ 101 h 138"/>
              <a:gd name="T16" fmla="*/ 34 w 138"/>
              <a:gd name="T17" fmla="*/ 73 h 138"/>
              <a:gd name="T18" fmla="*/ 13 w 138"/>
              <a:gd name="T19" fmla="*/ 74 h 138"/>
              <a:gd name="T20" fmla="*/ 15 w 138"/>
              <a:gd name="T21" fmla="*/ 66 h 138"/>
              <a:gd name="T22" fmla="*/ 37 w 138"/>
              <a:gd name="T23" fmla="*/ 43 h 138"/>
              <a:gd name="T24" fmla="*/ 22 w 138"/>
              <a:gd name="T25" fmla="*/ 37 h 138"/>
              <a:gd name="T26" fmla="*/ 92 w 138"/>
              <a:gd name="T27" fmla="*/ 19 h 138"/>
              <a:gd name="T28" fmla="*/ 109 w 138"/>
              <a:gd name="T29" fmla="*/ 32 h 138"/>
              <a:gd name="T30" fmla="*/ 93 w 138"/>
              <a:gd name="T31" fmla="*/ 18 h 138"/>
              <a:gd name="T32" fmla="*/ 74 w 138"/>
              <a:gd name="T33" fmla="*/ 12 h 138"/>
              <a:gd name="T34" fmla="*/ 74 w 138"/>
              <a:gd name="T35" fmla="*/ 40 h 138"/>
              <a:gd name="T36" fmla="*/ 81 w 138"/>
              <a:gd name="T37" fmla="*/ 14 h 138"/>
              <a:gd name="T38" fmla="*/ 61 w 138"/>
              <a:gd name="T39" fmla="*/ 13 h 138"/>
              <a:gd name="T40" fmla="*/ 46 w 138"/>
              <a:gd name="T41" fmla="*/ 37 h 138"/>
              <a:gd name="T42" fmla="*/ 66 w 138"/>
              <a:gd name="T43" fmla="*/ 14 h 138"/>
              <a:gd name="T44" fmla="*/ 29 w 138"/>
              <a:gd name="T45" fmla="*/ 29 h 138"/>
              <a:gd name="T46" fmla="*/ 37 w 138"/>
              <a:gd name="T47" fmla="*/ 35 h 138"/>
              <a:gd name="T48" fmla="*/ 45 w 138"/>
              <a:gd name="T49" fmla="*/ 18 h 138"/>
              <a:gd name="T50" fmla="*/ 46 w 138"/>
              <a:gd name="T51" fmla="*/ 119 h 138"/>
              <a:gd name="T52" fmla="*/ 29 w 138"/>
              <a:gd name="T53" fmla="*/ 106 h 138"/>
              <a:gd name="T54" fmla="*/ 64 w 138"/>
              <a:gd name="T55" fmla="*/ 125 h 138"/>
              <a:gd name="T56" fmla="*/ 64 w 138"/>
              <a:gd name="T57" fmla="*/ 98 h 138"/>
              <a:gd name="T58" fmla="*/ 57 w 138"/>
              <a:gd name="T59" fmla="*/ 123 h 138"/>
              <a:gd name="T60" fmla="*/ 78 w 138"/>
              <a:gd name="T61" fmla="*/ 125 h 138"/>
              <a:gd name="T62" fmla="*/ 92 w 138"/>
              <a:gd name="T63" fmla="*/ 100 h 138"/>
              <a:gd name="T64" fmla="*/ 72 w 138"/>
              <a:gd name="T65" fmla="*/ 123 h 138"/>
              <a:gd name="T66" fmla="*/ 110 w 138"/>
              <a:gd name="T67" fmla="*/ 108 h 138"/>
              <a:gd name="T68" fmla="*/ 99 w 138"/>
              <a:gd name="T69" fmla="*/ 104 h 138"/>
              <a:gd name="T70" fmla="*/ 94 w 138"/>
              <a:gd name="T71" fmla="*/ 43 h 138"/>
              <a:gd name="T72" fmla="*/ 72 w 138"/>
              <a:gd name="T73" fmla="*/ 64 h 138"/>
              <a:gd name="T74" fmla="*/ 98 w 138"/>
              <a:gd name="T75" fmla="*/ 64 h 138"/>
              <a:gd name="T76" fmla="*/ 97 w 138"/>
              <a:gd name="T77" fmla="*/ 72 h 138"/>
              <a:gd name="T78" fmla="*/ 72 w 138"/>
              <a:gd name="T79" fmla="*/ 90 h 138"/>
              <a:gd name="T80" fmla="*/ 96 w 138"/>
              <a:gd name="T81" fmla="*/ 93 h 138"/>
              <a:gd name="T82" fmla="*/ 45 w 138"/>
              <a:gd name="T83" fmla="*/ 94 h 138"/>
              <a:gd name="T84" fmla="*/ 66 w 138"/>
              <a:gd name="T85" fmla="*/ 73 h 138"/>
              <a:gd name="T86" fmla="*/ 40 w 138"/>
              <a:gd name="T87" fmla="*/ 74 h 138"/>
              <a:gd name="T88" fmla="*/ 42 w 138"/>
              <a:gd name="T89" fmla="*/ 66 h 138"/>
              <a:gd name="T90" fmla="*/ 66 w 138"/>
              <a:gd name="T91" fmla="*/ 47 h 138"/>
              <a:gd name="T92" fmla="*/ 43 w 138"/>
              <a:gd name="T93" fmla="*/ 44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8" h="138">
                <a:moveTo>
                  <a:pt x="69" y="0"/>
                </a:moveTo>
                <a:cubicBezTo>
                  <a:pt x="107" y="0"/>
                  <a:pt x="138" y="31"/>
                  <a:pt x="138" y="69"/>
                </a:cubicBezTo>
                <a:cubicBezTo>
                  <a:pt x="138" y="107"/>
                  <a:pt x="107" y="138"/>
                  <a:pt x="69" y="138"/>
                </a:cubicBezTo>
                <a:cubicBezTo>
                  <a:pt x="31" y="138"/>
                  <a:pt x="0" y="107"/>
                  <a:pt x="0" y="69"/>
                </a:cubicBezTo>
                <a:cubicBezTo>
                  <a:pt x="0" y="31"/>
                  <a:pt x="31" y="0"/>
                  <a:pt x="69" y="0"/>
                </a:cubicBezTo>
                <a:close/>
                <a:moveTo>
                  <a:pt x="114" y="36"/>
                </a:moveTo>
                <a:cubicBezTo>
                  <a:pt x="111" y="38"/>
                  <a:pt x="107" y="40"/>
                  <a:pt x="103" y="41"/>
                </a:cubicBezTo>
                <a:cubicBezTo>
                  <a:pt x="102" y="41"/>
                  <a:pt x="102" y="42"/>
                  <a:pt x="102" y="43"/>
                </a:cubicBezTo>
                <a:cubicBezTo>
                  <a:pt x="103" y="49"/>
                  <a:pt x="104" y="57"/>
                  <a:pt x="105" y="64"/>
                </a:cubicBezTo>
                <a:cubicBezTo>
                  <a:pt x="105" y="65"/>
                  <a:pt x="105" y="66"/>
                  <a:pt x="106" y="66"/>
                </a:cubicBezTo>
                <a:cubicBezTo>
                  <a:pt x="124" y="66"/>
                  <a:pt x="124" y="66"/>
                  <a:pt x="124" y="66"/>
                </a:cubicBezTo>
                <a:cubicBezTo>
                  <a:pt x="125" y="66"/>
                  <a:pt x="126" y="65"/>
                  <a:pt x="126" y="64"/>
                </a:cubicBezTo>
                <a:cubicBezTo>
                  <a:pt x="125" y="54"/>
                  <a:pt x="121" y="45"/>
                  <a:pt x="116" y="37"/>
                </a:cubicBezTo>
                <a:cubicBezTo>
                  <a:pt x="116" y="36"/>
                  <a:pt x="115" y="36"/>
                  <a:pt x="114" y="36"/>
                </a:cubicBezTo>
                <a:close/>
                <a:moveTo>
                  <a:pt x="124" y="72"/>
                </a:moveTo>
                <a:cubicBezTo>
                  <a:pt x="106" y="72"/>
                  <a:pt x="106" y="72"/>
                  <a:pt x="106" y="72"/>
                </a:cubicBezTo>
                <a:cubicBezTo>
                  <a:pt x="105" y="72"/>
                  <a:pt x="105" y="73"/>
                  <a:pt x="105" y="73"/>
                </a:cubicBezTo>
                <a:cubicBezTo>
                  <a:pt x="104" y="81"/>
                  <a:pt x="103" y="88"/>
                  <a:pt x="102" y="95"/>
                </a:cubicBezTo>
                <a:cubicBezTo>
                  <a:pt x="102" y="96"/>
                  <a:pt x="102" y="96"/>
                  <a:pt x="103" y="97"/>
                </a:cubicBezTo>
                <a:cubicBezTo>
                  <a:pt x="107" y="98"/>
                  <a:pt x="111" y="99"/>
                  <a:pt x="114" y="101"/>
                </a:cubicBezTo>
                <a:cubicBezTo>
                  <a:pt x="115" y="101"/>
                  <a:pt x="116" y="101"/>
                  <a:pt x="116" y="101"/>
                </a:cubicBezTo>
                <a:cubicBezTo>
                  <a:pt x="121" y="93"/>
                  <a:pt x="125" y="84"/>
                  <a:pt x="126" y="74"/>
                </a:cubicBezTo>
                <a:cubicBezTo>
                  <a:pt x="126" y="73"/>
                  <a:pt x="125" y="72"/>
                  <a:pt x="124" y="72"/>
                </a:cubicBezTo>
                <a:close/>
                <a:moveTo>
                  <a:pt x="25" y="101"/>
                </a:moveTo>
                <a:cubicBezTo>
                  <a:pt x="28" y="99"/>
                  <a:pt x="32" y="98"/>
                  <a:pt x="36" y="97"/>
                </a:cubicBezTo>
                <a:cubicBezTo>
                  <a:pt x="36" y="96"/>
                  <a:pt x="37" y="96"/>
                  <a:pt x="37" y="95"/>
                </a:cubicBezTo>
                <a:cubicBezTo>
                  <a:pt x="35" y="88"/>
                  <a:pt x="34" y="81"/>
                  <a:pt x="34" y="73"/>
                </a:cubicBezTo>
                <a:cubicBezTo>
                  <a:pt x="34" y="73"/>
                  <a:pt x="33" y="72"/>
                  <a:pt x="32" y="72"/>
                </a:cubicBezTo>
                <a:cubicBezTo>
                  <a:pt x="15" y="72"/>
                  <a:pt x="15" y="72"/>
                  <a:pt x="15" y="72"/>
                </a:cubicBezTo>
                <a:cubicBezTo>
                  <a:pt x="14" y="72"/>
                  <a:pt x="13" y="73"/>
                  <a:pt x="13" y="74"/>
                </a:cubicBezTo>
                <a:cubicBezTo>
                  <a:pt x="14" y="84"/>
                  <a:pt x="17" y="93"/>
                  <a:pt x="22" y="101"/>
                </a:cubicBezTo>
                <a:cubicBezTo>
                  <a:pt x="23" y="101"/>
                  <a:pt x="24" y="101"/>
                  <a:pt x="25" y="101"/>
                </a:cubicBezTo>
                <a:close/>
                <a:moveTo>
                  <a:pt x="15" y="66"/>
                </a:moveTo>
                <a:cubicBezTo>
                  <a:pt x="32" y="66"/>
                  <a:pt x="32" y="66"/>
                  <a:pt x="32" y="66"/>
                </a:cubicBezTo>
                <a:cubicBezTo>
                  <a:pt x="33" y="66"/>
                  <a:pt x="34" y="65"/>
                  <a:pt x="34" y="64"/>
                </a:cubicBezTo>
                <a:cubicBezTo>
                  <a:pt x="34" y="57"/>
                  <a:pt x="35" y="49"/>
                  <a:pt x="37" y="43"/>
                </a:cubicBezTo>
                <a:cubicBezTo>
                  <a:pt x="37" y="42"/>
                  <a:pt x="36" y="41"/>
                  <a:pt x="36" y="41"/>
                </a:cubicBezTo>
                <a:cubicBezTo>
                  <a:pt x="32" y="40"/>
                  <a:pt x="28" y="38"/>
                  <a:pt x="25" y="36"/>
                </a:cubicBezTo>
                <a:cubicBezTo>
                  <a:pt x="24" y="36"/>
                  <a:pt x="23" y="36"/>
                  <a:pt x="22" y="37"/>
                </a:cubicBezTo>
                <a:cubicBezTo>
                  <a:pt x="17" y="45"/>
                  <a:pt x="14" y="54"/>
                  <a:pt x="13" y="64"/>
                </a:cubicBezTo>
                <a:cubicBezTo>
                  <a:pt x="13" y="65"/>
                  <a:pt x="14" y="66"/>
                  <a:pt x="15" y="66"/>
                </a:cubicBezTo>
                <a:close/>
                <a:moveTo>
                  <a:pt x="92" y="19"/>
                </a:moveTo>
                <a:cubicBezTo>
                  <a:pt x="95" y="23"/>
                  <a:pt x="98" y="29"/>
                  <a:pt x="99" y="34"/>
                </a:cubicBezTo>
                <a:cubicBezTo>
                  <a:pt x="100" y="35"/>
                  <a:pt x="101" y="35"/>
                  <a:pt x="101" y="35"/>
                </a:cubicBezTo>
                <a:cubicBezTo>
                  <a:pt x="104" y="34"/>
                  <a:pt x="107" y="33"/>
                  <a:pt x="109" y="32"/>
                </a:cubicBezTo>
                <a:cubicBezTo>
                  <a:pt x="110" y="32"/>
                  <a:pt x="110" y="31"/>
                  <a:pt x="110" y="31"/>
                </a:cubicBezTo>
                <a:cubicBezTo>
                  <a:pt x="110" y="30"/>
                  <a:pt x="110" y="30"/>
                  <a:pt x="110" y="29"/>
                </a:cubicBezTo>
                <a:cubicBezTo>
                  <a:pt x="105" y="24"/>
                  <a:pt x="100" y="20"/>
                  <a:pt x="93" y="18"/>
                </a:cubicBezTo>
                <a:cubicBezTo>
                  <a:pt x="93" y="17"/>
                  <a:pt x="92" y="18"/>
                  <a:pt x="92" y="19"/>
                </a:cubicBezTo>
                <a:close/>
                <a:moveTo>
                  <a:pt x="78" y="13"/>
                </a:moveTo>
                <a:cubicBezTo>
                  <a:pt x="77" y="13"/>
                  <a:pt x="75" y="12"/>
                  <a:pt x="74" y="12"/>
                </a:cubicBezTo>
                <a:cubicBezTo>
                  <a:pt x="73" y="12"/>
                  <a:pt x="72" y="13"/>
                  <a:pt x="72" y="14"/>
                </a:cubicBezTo>
                <a:cubicBezTo>
                  <a:pt x="72" y="38"/>
                  <a:pt x="72" y="38"/>
                  <a:pt x="72" y="38"/>
                </a:cubicBezTo>
                <a:cubicBezTo>
                  <a:pt x="72" y="39"/>
                  <a:pt x="73" y="40"/>
                  <a:pt x="74" y="40"/>
                </a:cubicBezTo>
                <a:cubicBezTo>
                  <a:pt x="80" y="39"/>
                  <a:pt x="86" y="39"/>
                  <a:pt x="92" y="37"/>
                </a:cubicBezTo>
                <a:cubicBezTo>
                  <a:pt x="93" y="37"/>
                  <a:pt x="94" y="36"/>
                  <a:pt x="93" y="35"/>
                </a:cubicBezTo>
                <a:cubicBezTo>
                  <a:pt x="91" y="28"/>
                  <a:pt x="87" y="20"/>
                  <a:pt x="81" y="14"/>
                </a:cubicBezTo>
                <a:cubicBezTo>
                  <a:pt x="80" y="13"/>
                  <a:pt x="79" y="13"/>
                  <a:pt x="78" y="13"/>
                </a:cubicBezTo>
                <a:close/>
                <a:moveTo>
                  <a:pt x="64" y="12"/>
                </a:moveTo>
                <a:cubicBezTo>
                  <a:pt x="63" y="12"/>
                  <a:pt x="62" y="13"/>
                  <a:pt x="61" y="13"/>
                </a:cubicBezTo>
                <a:cubicBezTo>
                  <a:pt x="59" y="13"/>
                  <a:pt x="58" y="13"/>
                  <a:pt x="57" y="14"/>
                </a:cubicBezTo>
                <a:cubicBezTo>
                  <a:pt x="52" y="20"/>
                  <a:pt x="48" y="28"/>
                  <a:pt x="45" y="35"/>
                </a:cubicBezTo>
                <a:cubicBezTo>
                  <a:pt x="45" y="36"/>
                  <a:pt x="45" y="37"/>
                  <a:pt x="46" y="37"/>
                </a:cubicBezTo>
                <a:cubicBezTo>
                  <a:pt x="52" y="39"/>
                  <a:pt x="58" y="39"/>
                  <a:pt x="64" y="40"/>
                </a:cubicBezTo>
                <a:cubicBezTo>
                  <a:pt x="65" y="40"/>
                  <a:pt x="66" y="39"/>
                  <a:pt x="66" y="38"/>
                </a:cubicBezTo>
                <a:cubicBezTo>
                  <a:pt x="66" y="14"/>
                  <a:pt x="66" y="14"/>
                  <a:pt x="66" y="14"/>
                </a:cubicBezTo>
                <a:cubicBezTo>
                  <a:pt x="66" y="13"/>
                  <a:pt x="65" y="12"/>
                  <a:pt x="64" y="12"/>
                </a:cubicBezTo>
                <a:close/>
                <a:moveTo>
                  <a:pt x="45" y="18"/>
                </a:moveTo>
                <a:cubicBezTo>
                  <a:pt x="39" y="20"/>
                  <a:pt x="33" y="24"/>
                  <a:pt x="29" y="29"/>
                </a:cubicBezTo>
                <a:cubicBezTo>
                  <a:pt x="28" y="30"/>
                  <a:pt x="28" y="30"/>
                  <a:pt x="28" y="31"/>
                </a:cubicBezTo>
                <a:cubicBezTo>
                  <a:pt x="28" y="31"/>
                  <a:pt x="29" y="32"/>
                  <a:pt x="29" y="32"/>
                </a:cubicBezTo>
                <a:cubicBezTo>
                  <a:pt x="32" y="33"/>
                  <a:pt x="34" y="34"/>
                  <a:pt x="37" y="35"/>
                </a:cubicBezTo>
                <a:cubicBezTo>
                  <a:pt x="38" y="35"/>
                  <a:pt x="39" y="35"/>
                  <a:pt x="39" y="34"/>
                </a:cubicBezTo>
                <a:cubicBezTo>
                  <a:pt x="41" y="29"/>
                  <a:pt x="43" y="23"/>
                  <a:pt x="46" y="19"/>
                </a:cubicBezTo>
                <a:cubicBezTo>
                  <a:pt x="47" y="18"/>
                  <a:pt x="46" y="17"/>
                  <a:pt x="45" y="18"/>
                </a:cubicBezTo>
                <a:close/>
                <a:moveTo>
                  <a:pt x="29" y="108"/>
                </a:moveTo>
                <a:cubicBezTo>
                  <a:pt x="33" y="113"/>
                  <a:pt x="39" y="117"/>
                  <a:pt x="45" y="120"/>
                </a:cubicBezTo>
                <a:cubicBezTo>
                  <a:pt x="46" y="120"/>
                  <a:pt x="47" y="119"/>
                  <a:pt x="46" y="119"/>
                </a:cubicBezTo>
                <a:cubicBezTo>
                  <a:pt x="43" y="114"/>
                  <a:pt x="41" y="109"/>
                  <a:pt x="39" y="104"/>
                </a:cubicBezTo>
                <a:cubicBezTo>
                  <a:pt x="39" y="103"/>
                  <a:pt x="38" y="102"/>
                  <a:pt x="37" y="103"/>
                </a:cubicBezTo>
                <a:cubicBezTo>
                  <a:pt x="34" y="104"/>
                  <a:pt x="32" y="104"/>
                  <a:pt x="29" y="106"/>
                </a:cubicBezTo>
                <a:cubicBezTo>
                  <a:pt x="28" y="106"/>
                  <a:pt x="28" y="107"/>
                  <a:pt x="29" y="108"/>
                </a:cubicBezTo>
                <a:close/>
                <a:moveTo>
                  <a:pt x="61" y="125"/>
                </a:moveTo>
                <a:cubicBezTo>
                  <a:pt x="62" y="125"/>
                  <a:pt x="63" y="125"/>
                  <a:pt x="64" y="125"/>
                </a:cubicBezTo>
                <a:cubicBezTo>
                  <a:pt x="65" y="125"/>
                  <a:pt x="66" y="124"/>
                  <a:pt x="66" y="123"/>
                </a:cubicBezTo>
                <a:cubicBezTo>
                  <a:pt x="66" y="100"/>
                  <a:pt x="66" y="100"/>
                  <a:pt x="66" y="100"/>
                </a:cubicBezTo>
                <a:cubicBezTo>
                  <a:pt x="66" y="99"/>
                  <a:pt x="65" y="98"/>
                  <a:pt x="64" y="98"/>
                </a:cubicBezTo>
                <a:cubicBezTo>
                  <a:pt x="58" y="98"/>
                  <a:pt x="52" y="99"/>
                  <a:pt x="46" y="100"/>
                </a:cubicBezTo>
                <a:cubicBezTo>
                  <a:pt x="45" y="100"/>
                  <a:pt x="45" y="101"/>
                  <a:pt x="45" y="102"/>
                </a:cubicBezTo>
                <a:cubicBezTo>
                  <a:pt x="48" y="110"/>
                  <a:pt x="52" y="118"/>
                  <a:pt x="57" y="123"/>
                </a:cubicBezTo>
                <a:cubicBezTo>
                  <a:pt x="58" y="124"/>
                  <a:pt x="59" y="125"/>
                  <a:pt x="61" y="125"/>
                </a:cubicBezTo>
                <a:close/>
                <a:moveTo>
                  <a:pt x="74" y="125"/>
                </a:moveTo>
                <a:cubicBezTo>
                  <a:pt x="75" y="125"/>
                  <a:pt x="77" y="125"/>
                  <a:pt x="78" y="125"/>
                </a:cubicBezTo>
                <a:cubicBezTo>
                  <a:pt x="79" y="125"/>
                  <a:pt x="80" y="124"/>
                  <a:pt x="81" y="123"/>
                </a:cubicBezTo>
                <a:cubicBezTo>
                  <a:pt x="87" y="118"/>
                  <a:pt x="91" y="110"/>
                  <a:pt x="93" y="102"/>
                </a:cubicBezTo>
                <a:cubicBezTo>
                  <a:pt x="94" y="101"/>
                  <a:pt x="93" y="100"/>
                  <a:pt x="92" y="100"/>
                </a:cubicBezTo>
                <a:cubicBezTo>
                  <a:pt x="86" y="99"/>
                  <a:pt x="80" y="98"/>
                  <a:pt x="74" y="98"/>
                </a:cubicBezTo>
                <a:cubicBezTo>
                  <a:pt x="73" y="98"/>
                  <a:pt x="72" y="99"/>
                  <a:pt x="72" y="100"/>
                </a:cubicBezTo>
                <a:cubicBezTo>
                  <a:pt x="72" y="123"/>
                  <a:pt x="72" y="123"/>
                  <a:pt x="72" y="123"/>
                </a:cubicBezTo>
                <a:cubicBezTo>
                  <a:pt x="72" y="124"/>
                  <a:pt x="73" y="125"/>
                  <a:pt x="74" y="125"/>
                </a:cubicBezTo>
                <a:close/>
                <a:moveTo>
                  <a:pt x="93" y="120"/>
                </a:moveTo>
                <a:cubicBezTo>
                  <a:pt x="100" y="117"/>
                  <a:pt x="105" y="113"/>
                  <a:pt x="110" y="108"/>
                </a:cubicBezTo>
                <a:cubicBezTo>
                  <a:pt x="111" y="107"/>
                  <a:pt x="110" y="106"/>
                  <a:pt x="109" y="106"/>
                </a:cubicBezTo>
                <a:cubicBezTo>
                  <a:pt x="107" y="104"/>
                  <a:pt x="104" y="104"/>
                  <a:pt x="101" y="103"/>
                </a:cubicBezTo>
                <a:cubicBezTo>
                  <a:pt x="101" y="102"/>
                  <a:pt x="100" y="103"/>
                  <a:pt x="99" y="104"/>
                </a:cubicBezTo>
                <a:cubicBezTo>
                  <a:pt x="98" y="109"/>
                  <a:pt x="95" y="114"/>
                  <a:pt x="92" y="119"/>
                </a:cubicBezTo>
                <a:cubicBezTo>
                  <a:pt x="92" y="119"/>
                  <a:pt x="93" y="120"/>
                  <a:pt x="93" y="120"/>
                </a:cubicBezTo>
                <a:close/>
                <a:moveTo>
                  <a:pt x="94" y="43"/>
                </a:moveTo>
                <a:cubicBezTo>
                  <a:pt x="88" y="44"/>
                  <a:pt x="81" y="45"/>
                  <a:pt x="74" y="46"/>
                </a:cubicBezTo>
                <a:cubicBezTo>
                  <a:pt x="73" y="46"/>
                  <a:pt x="72" y="46"/>
                  <a:pt x="72" y="47"/>
                </a:cubicBezTo>
                <a:cubicBezTo>
                  <a:pt x="72" y="64"/>
                  <a:pt x="72" y="64"/>
                  <a:pt x="72" y="64"/>
                </a:cubicBezTo>
                <a:cubicBezTo>
                  <a:pt x="72" y="65"/>
                  <a:pt x="73" y="66"/>
                  <a:pt x="74" y="66"/>
                </a:cubicBezTo>
                <a:cubicBezTo>
                  <a:pt x="97" y="66"/>
                  <a:pt x="97" y="66"/>
                  <a:pt x="97" y="66"/>
                </a:cubicBezTo>
                <a:cubicBezTo>
                  <a:pt x="98" y="66"/>
                  <a:pt x="99" y="65"/>
                  <a:pt x="98" y="64"/>
                </a:cubicBezTo>
                <a:cubicBezTo>
                  <a:pt x="98" y="57"/>
                  <a:pt x="97" y="50"/>
                  <a:pt x="96" y="44"/>
                </a:cubicBezTo>
                <a:cubicBezTo>
                  <a:pt x="96" y="44"/>
                  <a:pt x="95" y="43"/>
                  <a:pt x="94" y="43"/>
                </a:cubicBezTo>
                <a:close/>
                <a:moveTo>
                  <a:pt x="97" y="72"/>
                </a:moveTo>
                <a:cubicBezTo>
                  <a:pt x="74" y="72"/>
                  <a:pt x="74" y="72"/>
                  <a:pt x="74" y="72"/>
                </a:cubicBezTo>
                <a:cubicBezTo>
                  <a:pt x="73" y="72"/>
                  <a:pt x="72" y="73"/>
                  <a:pt x="72" y="73"/>
                </a:cubicBezTo>
                <a:cubicBezTo>
                  <a:pt x="72" y="90"/>
                  <a:pt x="72" y="90"/>
                  <a:pt x="72" y="90"/>
                </a:cubicBezTo>
                <a:cubicBezTo>
                  <a:pt x="72" y="91"/>
                  <a:pt x="73" y="92"/>
                  <a:pt x="74" y="92"/>
                </a:cubicBezTo>
                <a:cubicBezTo>
                  <a:pt x="81" y="92"/>
                  <a:pt x="88" y="93"/>
                  <a:pt x="94" y="94"/>
                </a:cubicBezTo>
                <a:cubicBezTo>
                  <a:pt x="95" y="95"/>
                  <a:pt x="96" y="94"/>
                  <a:pt x="96" y="93"/>
                </a:cubicBezTo>
                <a:cubicBezTo>
                  <a:pt x="97" y="87"/>
                  <a:pt x="98" y="80"/>
                  <a:pt x="98" y="74"/>
                </a:cubicBezTo>
                <a:cubicBezTo>
                  <a:pt x="99" y="73"/>
                  <a:pt x="98" y="72"/>
                  <a:pt x="97" y="72"/>
                </a:cubicBezTo>
                <a:close/>
                <a:moveTo>
                  <a:pt x="45" y="94"/>
                </a:moveTo>
                <a:cubicBezTo>
                  <a:pt x="51" y="93"/>
                  <a:pt x="58" y="92"/>
                  <a:pt x="65" y="92"/>
                </a:cubicBezTo>
                <a:cubicBezTo>
                  <a:pt x="65" y="92"/>
                  <a:pt x="66" y="91"/>
                  <a:pt x="66" y="90"/>
                </a:cubicBezTo>
                <a:cubicBezTo>
                  <a:pt x="66" y="73"/>
                  <a:pt x="66" y="73"/>
                  <a:pt x="66" y="73"/>
                </a:cubicBezTo>
                <a:cubicBezTo>
                  <a:pt x="66" y="73"/>
                  <a:pt x="65" y="72"/>
                  <a:pt x="65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1" y="72"/>
                  <a:pt x="40" y="73"/>
                  <a:pt x="40" y="74"/>
                </a:cubicBezTo>
                <a:cubicBezTo>
                  <a:pt x="40" y="80"/>
                  <a:pt x="41" y="87"/>
                  <a:pt x="43" y="93"/>
                </a:cubicBezTo>
                <a:cubicBezTo>
                  <a:pt x="43" y="94"/>
                  <a:pt x="44" y="95"/>
                  <a:pt x="45" y="94"/>
                </a:cubicBezTo>
                <a:close/>
                <a:moveTo>
                  <a:pt x="42" y="66"/>
                </a:moveTo>
                <a:cubicBezTo>
                  <a:pt x="65" y="66"/>
                  <a:pt x="65" y="66"/>
                  <a:pt x="65" y="66"/>
                </a:cubicBezTo>
                <a:cubicBezTo>
                  <a:pt x="65" y="66"/>
                  <a:pt x="66" y="65"/>
                  <a:pt x="66" y="64"/>
                </a:cubicBezTo>
                <a:cubicBezTo>
                  <a:pt x="66" y="47"/>
                  <a:pt x="66" y="47"/>
                  <a:pt x="66" y="47"/>
                </a:cubicBezTo>
                <a:cubicBezTo>
                  <a:pt x="66" y="46"/>
                  <a:pt x="65" y="46"/>
                  <a:pt x="65" y="46"/>
                </a:cubicBezTo>
                <a:cubicBezTo>
                  <a:pt x="58" y="45"/>
                  <a:pt x="51" y="44"/>
                  <a:pt x="45" y="43"/>
                </a:cubicBezTo>
                <a:cubicBezTo>
                  <a:pt x="44" y="43"/>
                  <a:pt x="43" y="44"/>
                  <a:pt x="43" y="44"/>
                </a:cubicBezTo>
                <a:cubicBezTo>
                  <a:pt x="41" y="50"/>
                  <a:pt x="40" y="57"/>
                  <a:pt x="40" y="64"/>
                </a:cubicBezTo>
                <a:cubicBezTo>
                  <a:pt x="40" y="65"/>
                  <a:pt x="41" y="66"/>
                  <a:pt x="42" y="66"/>
                </a:cubicBezTo>
                <a:close/>
              </a:path>
            </a:pathLst>
          </a:custGeom>
          <a:solidFill>
            <a:srgbClr val="E54B8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4348" name="Group 12"/>
          <p:cNvGrpSpPr/>
          <p:nvPr/>
        </p:nvGrpSpPr>
        <p:grpSpPr bwMode="auto">
          <a:xfrm>
            <a:off x="6264275" y="1635125"/>
            <a:ext cx="304800" cy="295275"/>
            <a:chOff x="0" y="0"/>
            <a:chExt cx="191" cy="186"/>
          </a:xfrm>
          <a:solidFill>
            <a:srgbClr val="594D7B"/>
          </a:solidFill>
        </p:grpSpPr>
        <p:sp>
          <p:nvSpPr>
            <p:cNvPr id="14349" name="Freeform 13"/>
            <p:cNvSpPr>
              <a:spLocks noEditPoints="1"/>
            </p:cNvSpPr>
            <p:nvPr/>
          </p:nvSpPr>
          <p:spPr bwMode="auto">
            <a:xfrm>
              <a:off x="0" y="0"/>
              <a:ext cx="121" cy="113"/>
            </a:xfrm>
            <a:custGeom>
              <a:avLst/>
              <a:gdLst>
                <a:gd name="T0" fmla="*/ 51 w 51"/>
                <a:gd name="T1" fmla="*/ 33 h 48"/>
                <a:gd name="T2" fmla="*/ 2 w 51"/>
                <a:gd name="T3" fmla="*/ 33 h 48"/>
                <a:gd name="T4" fmla="*/ 0 w 51"/>
                <a:gd name="T5" fmla="*/ 34 h 48"/>
                <a:gd name="T6" fmla="*/ 18 w 51"/>
                <a:gd name="T7" fmla="*/ 48 h 48"/>
                <a:gd name="T8" fmla="*/ 36 w 51"/>
                <a:gd name="T9" fmla="*/ 48 h 48"/>
                <a:gd name="T10" fmla="*/ 39 w 51"/>
                <a:gd name="T11" fmla="*/ 44 h 48"/>
                <a:gd name="T12" fmla="*/ 37 w 51"/>
                <a:gd name="T13" fmla="*/ 40 h 48"/>
                <a:gd name="T14" fmla="*/ 38 w 51"/>
                <a:gd name="T15" fmla="*/ 38 h 48"/>
                <a:gd name="T16" fmla="*/ 39 w 51"/>
                <a:gd name="T17" fmla="*/ 38 h 48"/>
                <a:gd name="T18" fmla="*/ 43 w 51"/>
                <a:gd name="T19" fmla="*/ 41 h 48"/>
                <a:gd name="T20" fmla="*/ 44 w 51"/>
                <a:gd name="T21" fmla="*/ 40 h 48"/>
                <a:gd name="T22" fmla="*/ 40 w 51"/>
                <a:gd name="T23" fmla="*/ 37 h 48"/>
                <a:gd name="T24" fmla="*/ 40 w 51"/>
                <a:gd name="T25" fmla="*/ 35 h 48"/>
                <a:gd name="T26" fmla="*/ 43 w 51"/>
                <a:gd name="T27" fmla="*/ 35 h 48"/>
                <a:gd name="T28" fmla="*/ 47 w 51"/>
                <a:gd name="T29" fmla="*/ 37 h 48"/>
                <a:gd name="T30" fmla="*/ 51 w 51"/>
                <a:gd name="T31" fmla="*/ 33 h 48"/>
                <a:gd name="T32" fmla="*/ 33 w 51"/>
                <a:gd name="T33" fmla="*/ 30 h 48"/>
                <a:gd name="T34" fmla="*/ 25 w 51"/>
                <a:gd name="T35" fmla="*/ 3 h 48"/>
                <a:gd name="T36" fmla="*/ 27 w 51"/>
                <a:gd name="T37" fmla="*/ 1 h 48"/>
                <a:gd name="T38" fmla="*/ 44 w 51"/>
                <a:gd name="T39" fmla="*/ 14 h 48"/>
                <a:gd name="T40" fmla="*/ 48 w 51"/>
                <a:gd name="T41" fmla="*/ 29 h 48"/>
                <a:gd name="T42" fmla="*/ 47 w 51"/>
                <a:gd name="T43" fmla="*/ 31 h 48"/>
                <a:gd name="T44" fmla="*/ 34 w 51"/>
                <a:gd name="T45" fmla="*/ 31 h 48"/>
                <a:gd name="T46" fmla="*/ 33 w 51"/>
                <a:gd name="T47" fmla="*/ 3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48">
                  <a:moveTo>
                    <a:pt x="51" y="33"/>
                  </a:moveTo>
                  <a:cubicBezTo>
                    <a:pt x="2" y="33"/>
                    <a:pt x="2" y="33"/>
                    <a:pt x="2" y="33"/>
                  </a:cubicBezTo>
                  <a:cubicBezTo>
                    <a:pt x="1" y="33"/>
                    <a:pt x="0" y="33"/>
                    <a:pt x="0" y="34"/>
                  </a:cubicBezTo>
                  <a:cubicBezTo>
                    <a:pt x="1" y="43"/>
                    <a:pt x="10" y="48"/>
                    <a:pt x="18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3"/>
                    <a:pt x="37" y="42"/>
                    <a:pt x="37" y="40"/>
                  </a:cubicBezTo>
                  <a:cubicBezTo>
                    <a:pt x="37" y="39"/>
                    <a:pt x="37" y="39"/>
                    <a:pt x="38" y="38"/>
                  </a:cubicBezTo>
                  <a:cubicBezTo>
                    <a:pt x="38" y="38"/>
                    <a:pt x="38" y="38"/>
                    <a:pt x="39" y="3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5"/>
                  </a:cubicBezTo>
                  <a:cubicBezTo>
                    <a:pt x="41" y="35"/>
                    <a:pt x="42" y="35"/>
                    <a:pt x="43" y="35"/>
                  </a:cubicBezTo>
                  <a:cubicBezTo>
                    <a:pt x="45" y="35"/>
                    <a:pt x="46" y="35"/>
                    <a:pt x="47" y="37"/>
                  </a:cubicBezTo>
                  <a:lnTo>
                    <a:pt x="51" y="33"/>
                  </a:lnTo>
                  <a:close/>
                  <a:moveTo>
                    <a:pt x="33" y="30"/>
                  </a:moveTo>
                  <a:cubicBezTo>
                    <a:pt x="25" y="3"/>
                    <a:pt x="25" y="3"/>
                    <a:pt x="25" y="3"/>
                  </a:cubicBezTo>
                  <a:cubicBezTo>
                    <a:pt x="25" y="2"/>
                    <a:pt x="26" y="1"/>
                    <a:pt x="27" y="1"/>
                  </a:cubicBezTo>
                  <a:cubicBezTo>
                    <a:pt x="35" y="0"/>
                    <a:pt x="42" y="7"/>
                    <a:pt x="44" y="14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30"/>
                    <a:pt x="48" y="31"/>
                    <a:pt x="47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3" y="31"/>
                    <a:pt x="33" y="30"/>
                    <a:pt x="3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350" name="Freeform 14"/>
            <p:cNvSpPr>
              <a:spLocks noEditPoints="1"/>
            </p:cNvSpPr>
            <p:nvPr/>
          </p:nvSpPr>
          <p:spPr bwMode="auto">
            <a:xfrm>
              <a:off x="85" y="78"/>
              <a:ext cx="106" cy="108"/>
            </a:xfrm>
            <a:custGeom>
              <a:avLst/>
              <a:gdLst>
                <a:gd name="T0" fmla="*/ 43 w 45"/>
                <a:gd name="T1" fmla="*/ 0 h 46"/>
                <a:gd name="T2" fmla="*/ 15 w 45"/>
                <a:gd name="T3" fmla="*/ 0 h 46"/>
                <a:gd name="T4" fmla="*/ 11 w 45"/>
                <a:gd name="T5" fmla="*/ 4 h 46"/>
                <a:gd name="T6" fmla="*/ 12 w 45"/>
                <a:gd name="T7" fmla="*/ 7 h 46"/>
                <a:gd name="T8" fmla="*/ 12 w 45"/>
                <a:gd name="T9" fmla="*/ 8 h 46"/>
                <a:gd name="T10" fmla="*/ 11 w 45"/>
                <a:gd name="T11" fmla="*/ 9 h 46"/>
                <a:gd name="T12" fmla="*/ 8 w 45"/>
                <a:gd name="T13" fmla="*/ 7 h 46"/>
                <a:gd name="T14" fmla="*/ 7 w 45"/>
                <a:gd name="T15" fmla="*/ 8 h 46"/>
                <a:gd name="T16" fmla="*/ 10 w 45"/>
                <a:gd name="T17" fmla="*/ 10 h 46"/>
                <a:gd name="T18" fmla="*/ 10 w 45"/>
                <a:gd name="T19" fmla="*/ 12 h 46"/>
                <a:gd name="T20" fmla="*/ 7 w 45"/>
                <a:gd name="T21" fmla="*/ 13 h 46"/>
                <a:gd name="T22" fmla="*/ 3 w 45"/>
                <a:gd name="T23" fmla="*/ 11 h 46"/>
                <a:gd name="T24" fmla="*/ 0 w 45"/>
                <a:gd name="T25" fmla="*/ 15 h 46"/>
                <a:gd name="T26" fmla="*/ 43 w 45"/>
                <a:gd name="T27" fmla="*/ 15 h 46"/>
                <a:gd name="T28" fmla="*/ 45 w 45"/>
                <a:gd name="T29" fmla="*/ 13 h 46"/>
                <a:gd name="T30" fmla="*/ 45 w 45"/>
                <a:gd name="T31" fmla="*/ 1 h 46"/>
                <a:gd name="T32" fmla="*/ 43 w 45"/>
                <a:gd name="T33" fmla="*/ 0 h 46"/>
                <a:gd name="T34" fmla="*/ 9 w 45"/>
                <a:gd name="T35" fmla="*/ 45 h 46"/>
                <a:gd name="T36" fmla="*/ 2 w 45"/>
                <a:gd name="T37" fmla="*/ 19 h 46"/>
                <a:gd name="T38" fmla="*/ 4 w 45"/>
                <a:gd name="T39" fmla="*/ 16 h 46"/>
                <a:gd name="T40" fmla="*/ 16 w 45"/>
                <a:gd name="T41" fmla="*/ 16 h 46"/>
                <a:gd name="T42" fmla="*/ 18 w 45"/>
                <a:gd name="T43" fmla="*/ 18 h 46"/>
                <a:gd name="T44" fmla="*/ 24 w 45"/>
                <a:gd name="T45" fmla="*/ 41 h 46"/>
                <a:gd name="T46" fmla="*/ 23 w 45"/>
                <a:gd name="T47" fmla="*/ 43 h 46"/>
                <a:gd name="T48" fmla="*/ 12 w 45"/>
                <a:gd name="T49" fmla="*/ 46 h 46"/>
                <a:gd name="T50" fmla="*/ 9 w 45"/>
                <a:gd name="T51" fmla="*/ 45 h 46"/>
                <a:gd name="T52" fmla="*/ 14 w 45"/>
                <a:gd name="T53" fmla="*/ 42 h 46"/>
                <a:gd name="T54" fmla="*/ 19 w 45"/>
                <a:gd name="T55" fmla="*/ 41 h 46"/>
                <a:gd name="T56" fmla="*/ 20 w 45"/>
                <a:gd name="T57" fmla="*/ 39 h 46"/>
                <a:gd name="T58" fmla="*/ 16 w 45"/>
                <a:gd name="T59" fmla="*/ 23 h 46"/>
                <a:gd name="T60" fmla="*/ 14 w 45"/>
                <a:gd name="T61" fmla="*/ 22 h 46"/>
                <a:gd name="T62" fmla="*/ 9 w 45"/>
                <a:gd name="T63" fmla="*/ 23 h 46"/>
                <a:gd name="T64" fmla="*/ 8 w 45"/>
                <a:gd name="T65" fmla="*/ 25 h 46"/>
                <a:gd name="T66" fmla="*/ 12 w 45"/>
                <a:gd name="T67" fmla="*/ 41 h 46"/>
                <a:gd name="T68" fmla="*/ 14 w 45"/>
                <a:gd name="T69" fmla="*/ 42 h 46"/>
                <a:gd name="T70" fmla="*/ 42 w 45"/>
                <a:gd name="T71" fmla="*/ 5 h 46"/>
                <a:gd name="T72" fmla="*/ 42 w 45"/>
                <a:gd name="T73" fmla="*/ 10 h 46"/>
                <a:gd name="T74" fmla="*/ 40 w 45"/>
                <a:gd name="T75" fmla="*/ 12 h 46"/>
                <a:gd name="T76" fmla="*/ 24 w 45"/>
                <a:gd name="T77" fmla="*/ 12 h 46"/>
                <a:gd name="T78" fmla="*/ 23 w 45"/>
                <a:gd name="T79" fmla="*/ 10 h 46"/>
                <a:gd name="T80" fmla="*/ 23 w 45"/>
                <a:gd name="T81" fmla="*/ 5 h 46"/>
                <a:gd name="T82" fmla="*/ 24 w 45"/>
                <a:gd name="T83" fmla="*/ 3 h 46"/>
                <a:gd name="T84" fmla="*/ 40 w 45"/>
                <a:gd name="T85" fmla="*/ 3 h 46"/>
                <a:gd name="T86" fmla="*/ 42 w 45"/>
                <a:gd name="T87" fmla="*/ 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5" h="46">
                  <a:moveTo>
                    <a:pt x="43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2" y="5"/>
                    <a:pt x="12" y="6"/>
                    <a:pt x="12" y="7"/>
                  </a:cubicBezTo>
                  <a:cubicBezTo>
                    <a:pt x="12" y="7"/>
                    <a:pt x="12" y="8"/>
                    <a:pt x="12" y="8"/>
                  </a:cubicBezTo>
                  <a:cubicBezTo>
                    <a:pt x="12" y="9"/>
                    <a:pt x="11" y="9"/>
                    <a:pt x="11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2"/>
                  </a:cubicBezTo>
                  <a:cubicBezTo>
                    <a:pt x="9" y="12"/>
                    <a:pt x="8" y="13"/>
                    <a:pt x="7" y="13"/>
                  </a:cubicBezTo>
                  <a:cubicBezTo>
                    <a:pt x="6" y="13"/>
                    <a:pt x="4" y="12"/>
                    <a:pt x="3" y="1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4" y="15"/>
                    <a:pt x="45" y="14"/>
                    <a:pt x="45" y="13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0"/>
                    <a:pt x="44" y="0"/>
                    <a:pt x="43" y="0"/>
                  </a:cubicBezTo>
                  <a:close/>
                  <a:moveTo>
                    <a:pt x="9" y="45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2" y="17"/>
                    <a:pt x="3" y="16"/>
                    <a:pt x="4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8" y="17"/>
                    <a:pt x="18" y="18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2"/>
                    <a:pt x="24" y="43"/>
                    <a:pt x="23" y="43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1" y="46"/>
                    <a:pt x="10" y="46"/>
                    <a:pt x="9" y="45"/>
                  </a:cubicBezTo>
                  <a:close/>
                  <a:moveTo>
                    <a:pt x="14" y="42"/>
                  </a:moveTo>
                  <a:cubicBezTo>
                    <a:pt x="19" y="41"/>
                    <a:pt x="19" y="41"/>
                    <a:pt x="19" y="41"/>
                  </a:cubicBezTo>
                  <a:cubicBezTo>
                    <a:pt x="20" y="40"/>
                    <a:pt x="20" y="40"/>
                    <a:pt x="20" y="3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2"/>
                    <a:pt x="15" y="22"/>
                    <a:pt x="14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4"/>
                    <a:pt x="7" y="25"/>
                    <a:pt x="8" y="25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2"/>
                    <a:pt x="13" y="42"/>
                    <a:pt x="14" y="42"/>
                  </a:cubicBezTo>
                  <a:close/>
                  <a:moveTo>
                    <a:pt x="42" y="5"/>
                  </a:moveTo>
                  <a:cubicBezTo>
                    <a:pt x="42" y="10"/>
                    <a:pt x="42" y="10"/>
                    <a:pt x="42" y="10"/>
                  </a:cubicBezTo>
                  <a:cubicBezTo>
                    <a:pt x="42" y="11"/>
                    <a:pt x="41" y="12"/>
                    <a:pt x="40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3" y="12"/>
                    <a:pt x="23" y="11"/>
                    <a:pt x="23" y="10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3" y="3"/>
                    <a:pt x="24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3"/>
                    <a:pt x="42" y="4"/>
                    <a:pt x="4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351" name="Rectangle 15"/>
          <p:cNvSpPr>
            <a:spLocks noChangeArrowheads="1"/>
          </p:cNvSpPr>
          <p:nvPr/>
        </p:nvSpPr>
        <p:spPr bwMode="auto">
          <a:xfrm>
            <a:off x="6729413" y="1690688"/>
            <a:ext cx="1943100" cy="997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  <a:buFont typeface="Arial" charset="0"/>
              <a:buNone/>
            </a:pPr>
            <a:r>
              <a:rPr lang="zh-TW" altLang="zh-TW" b="1" dirty="0" smtClean="0">
                <a:solidFill>
                  <a:srgbClr val="594D7B"/>
                </a:solidFill>
                <a:latin typeface="SimSun" pitchFamily="2" charset="-122"/>
                <a:ea typeface="SimSun" pitchFamily="2" charset="-122"/>
              </a:rPr>
              <a:t>組員</a:t>
            </a:r>
            <a:r>
              <a:rPr lang="zh-TW" altLang="zh-TW" b="1" dirty="0">
                <a:solidFill>
                  <a:srgbClr val="594D7B"/>
                </a:solidFill>
                <a:latin typeface="SimSun" pitchFamily="2" charset="-122"/>
                <a:ea typeface="SimSun" pitchFamily="2" charset="-122"/>
              </a:rPr>
              <a:t>會議缺席成員超過 </a:t>
            </a:r>
            <a:r>
              <a:rPr lang="en-US" altLang="zh-TW" b="1" dirty="0">
                <a:solidFill>
                  <a:srgbClr val="594D7B"/>
                </a:solidFill>
                <a:latin typeface="SimSun" pitchFamily="2" charset="-122"/>
                <a:ea typeface="SimSun" pitchFamily="2" charset="-122"/>
              </a:rPr>
              <a:t>50%</a:t>
            </a:r>
            <a:r>
              <a:rPr lang="zh-TW" altLang="zh-TW" b="1" dirty="0">
                <a:solidFill>
                  <a:srgbClr val="594D7B"/>
                </a:solidFill>
                <a:latin typeface="SimSun" pitchFamily="2" charset="-122"/>
                <a:ea typeface="SimSun" pitchFamily="2" charset="-122"/>
              </a:rPr>
              <a:t>即取消當週會議。 </a:t>
            </a:r>
            <a:endParaRPr lang="zh-CN" altLang="en-US" b="1" dirty="0">
              <a:solidFill>
                <a:srgbClr val="594D7B"/>
              </a:solidFill>
              <a:latin typeface="SimSun" pitchFamily="2" charset="-122"/>
              <a:ea typeface="SimSun" pitchFamily="2" charset="-122"/>
            </a:endParaRPr>
          </a:p>
        </p:txBody>
      </p:sp>
      <p:sp>
        <p:nvSpPr>
          <p:cNvPr id="14353" name="Rectangle 17"/>
          <p:cNvSpPr>
            <a:spLocks noChangeArrowheads="1"/>
          </p:cNvSpPr>
          <p:nvPr/>
        </p:nvSpPr>
        <p:spPr bwMode="auto">
          <a:xfrm>
            <a:off x="107504" y="1690688"/>
            <a:ext cx="2253109" cy="1329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charset="0"/>
              <a:buNone/>
            </a:pPr>
            <a:r>
              <a:rPr lang="zh-TW" altLang="zh-TW" b="1" dirty="0" smtClean="0">
                <a:solidFill>
                  <a:srgbClr val="C09CC2"/>
                </a:solidFill>
                <a:latin typeface="SimSun" pitchFamily="2" charset="-122"/>
                <a:ea typeface="SimSun" pitchFamily="2" charset="-122"/>
              </a:rPr>
              <a:t>任何</a:t>
            </a:r>
            <a:r>
              <a:rPr lang="zh-TW" altLang="zh-TW" b="1" dirty="0">
                <a:solidFill>
                  <a:srgbClr val="C09CC2"/>
                </a:solidFill>
                <a:latin typeface="SimSun" pitchFamily="2" charset="-122"/>
                <a:ea typeface="SimSun" pitchFamily="2" charset="-122"/>
              </a:rPr>
              <a:t>產品新功能一旦不符合我們能力範圍</a:t>
            </a:r>
            <a:r>
              <a:rPr lang="zh-TW" altLang="zh-TW" dirty="0">
                <a:solidFill>
                  <a:srgbClr val="C09CC2"/>
                </a:solidFill>
                <a:latin typeface="SimSun" pitchFamily="2" charset="-122"/>
                <a:ea typeface="SimSun" pitchFamily="2" charset="-122"/>
              </a:rPr>
              <a:t>。 </a:t>
            </a:r>
            <a:endParaRPr lang="zh-CN" altLang="en-US" b="1" dirty="0">
              <a:solidFill>
                <a:srgbClr val="C09CC2"/>
              </a:solidFill>
              <a:latin typeface="SimSun" pitchFamily="2" charset="-122"/>
              <a:ea typeface="SimSun" pitchFamily="2" charset="-122"/>
            </a:endParaRPr>
          </a:p>
          <a:p>
            <a:pPr algn="r">
              <a:lnSpc>
                <a:spcPct val="120000"/>
              </a:lnSpc>
              <a:buFont typeface="Arial" charset="0"/>
              <a:buNone/>
            </a:pPr>
            <a:endParaRPr lang="zh-CN" altLang="en-US" dirty="0">
              <a:solidFill>
                <a:srgbClr val="95C1AD"/>
              </a:solidFill>
              <a:latin typeface="SimSun" pitchFamily="2" charset="-122"/>
              <a:ea typeface="SimSun" pitchFamily="2" charset="-122"/>
            </a:endParaRPr>
          </a:p>
          <a:p>
            <a:pPr algn="r">
              <a:lnSpc>
                <a:spcPct val="120000"/>
              </a:lnSpc>
              <a:buFont typeface="Arial" charset="0"/>
              <a:buNone/>
            </a:pPr>
            <a:r>
              <a:rPr lang="en-US" altLang="zh-CN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</a:rPr>
              <a:t>. </a:t>
            </a:r>
            <a:endParaRPr lang="zh-CN" altLang="en-US" dirty="0">
              <a:solidFill>
                <a:schemeClr val="bg2"/>
              </a:solidFill>
              <a:latin typeface="SimSun" pitchFamily="2" charset="-122"/>
              <a:ea typeface="SimSun" pitchFamily="2" charset="-122"/>
            </a:endParaRPr>
          </a:p>
        </p:txBody>
      </p:sp>
      <p:sp>
        <p:nvSpPr>
          <p:cNvPr id="14354" name="Rectangle 18"/>
          <p:cNvSpPr>
            <a:spLocks noChangeArrowheads="1"/>
          </p:cNvSpPr>
          <p:nvPr/>
        </p:nvSpPr>
        <p:spPr bwMode="auto">
          <a:xfrm>
            <a:off x="421777" y="3361881"/>
            <a:ext cx="1943100" cy="1329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>
              <a:lnSpc>
                <a:spcPct val="120000"/>
              </a:lnSpc>
              <a:buFont typeface="Arial" charset="0"/>
              <a:buNone/>
            </a:pPr>
            <a:r>
              <a:rPr lang="zh-TW" altLang="zh-TW" b="1" dirty="0" smtClean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任何</a:t>
            </a:r>
            <a:r>
              <a:rPr lang="zh-TW" altLang="zh-TW" b="1" dirty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分工項目會造成專案完成時間預算超出理想時間設定</a:t>
            </a:r>
            <a:r>
              <a:rPr lang="en-US" altLang="zh-TW" b="1" dirty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(</a:t>
            </a:r>
            <a:r>
              <a:rPr lang="zh-TW" altLang="zh-TW" b="1" dirty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一學期</a:t>
            </a:r>
            <a:r>
              <a:rPr lang="en-US" altLang="zh-TW" b="1" dirty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)</a:t>
            </a:r>
            <a:r>
              <a:rPr lang="zh-TW" altLang="zh-TW" b="1" dirty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。 </a:t>
            </a:r>
            <a:endParaRPr lang="zh-CN" altLang="en-US" b="1" dirty="0">
              <a:solidFill>
                <a:srgbClr val="E54B81"/>
              </a:solidFill>
              <a:latin typeface="SimSun" pitchFamily="2" charset="-122"/>
              <a:ea typeface="SimSun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25" name="组合 2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2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26" name="直接连接符 2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7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矯正措施準則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sp>
        <p:nvSpPr>
          <p:cNvPr id="38" name="文字方塊 37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22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3064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3610469" y="0"/>
            <a:ext cx="877971" cy="4113946"/>
            <a:chOff x="1775252" y="-1053552"/>
            <a:chExt cx="1045160" cy="4897356"/>
          </a:xfrm>
        </p:grpSpPr>
        <p:grpSp>
          <p:nvGrpSpPr>
            <p:cNvPr id="51" name="组合 50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3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F6B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F6B53E"/>
                  </a:solidFill>
                </a:endParaRPr>
              </a:p>
            </p:txBody>
          </p:sp>
          <p:sp>
            <p:nvSpPr>
              <p:cNvPr id="54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2" name="直接连接符 51"/>
            <p:cNvCxnSpPr/>
            <p:nvPr/>
          </p:nvCxnSpPr>
          <p:spPr>
            <a:xfrm flipV="1">
              <a:off x="2295726" y="-1053552"/>
              <a:ext cx="0" cy="3881360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30"/>
          <p:cNvSpPr>
            <a:spLocks noChangeArrowheads="1"/>
          </p:cNvSpPr>
          <p:nvPr/>
        </p:nvSpPr>
        <p:spPr bwMode="auto">
          <a:xfrm>
            <a:off x="4230876" y="1854928"/>
            <a:ext cx="313025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000" b="1" dirty="0" smtClean="0">
                <a:solidFill>
                  <a:srgbClr val="F6B53E"/>
                </a:solidFill>
                <a:ea typeface="微软雅黑" pitchFamily="34" charset="-122"/>
              </a:rPr>
              <a:t>專案風險</a:t>
            </a:r>
            <a:endParaRPr lang="zh-CN" altLang="en-US" sz="2000" b="1" dirty="0">
              <a:solidFill>
                <a:srgbClr val="F6B53E"/>
              </a:solidFill>
              <a:ea typeface="微软雅黑" pitchFamily="34" charset="-122"/>
            </a:endParaRPr>
          </a:p>
        </p:txBody>
      </p:sp>
      <p:sp>
        <p:nvSpPr>
          <p:cNvPr id="64" name="Rectangle 30"/>
          <p:cNvSpPr>
            <a:spLocks noChangeArrowheads="1"/>
          </p:cNvSpPr>
          <p:nvPr/>
        </p:nvSpPr>
        <p:spPr bwMode="auto">
          <a:xfrm>
            <a:off x="3131840" y="1774124"/>
            <a:ext cx="85161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5400" dirty="0" smtClean="0">
                <a:ln>
                  <a:solidFill>
                    <a:srgbClr val="F6B53E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05</a:t>
            </a:r>
            <a:endParaRPr lang="zh-CN" altLang="en-US" sz="5400" dirty="0">
              <a:ln>
                <a:solidFill>
                  <a:srgbClr val="F6B53E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23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3035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F6B53E"/>
                </a:solidFill>
                <a:latin typeface="Microsoft YaHei" pitchFamily="34" charset="-122"/>
                <a:ea typeface="Microsoft YaHei" pitchFamily="34" charset="-122"/>
              </a:rPr>
              <a:t>專案風險</a:t>
            </a:r>
            <a:endParaRPr lang="en-US" altLang="zh-CN" sz="2400" b="1" dirty="0">
              <a:solidFill>
                <a:srgbClr val="F6B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F6B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7861913"/>
              </p:ext>
            </p:extLst>
          </p:nvPr>
        </p:nvGraphicFramePr>
        <p:xfrm>
          <a:off x="2414927" y="767198"/>
          <a:ext cx="4314145" cy="3922839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{17292A2E-F333-43FB-9621-5CBBE7FDCDCB}</a:tableStyleId>
              </a:tblPr>
              <a:tblGrid>
                <a:gridCol w="1078665"/>
                <a:gridCol w="1076091"/>
                <a:gridCol w="1076091"/>
                <a:gridCol w="1083298"/>
              </a:tblGrid>
              <a:tr h="377919">
                <a:tc>
                  <a:txBody>
                    <a:bodyPr/>
                    <a:lstStyle/>
                    <a:p>
                      <a:pPr algn="ctr">
                        <a:lnSpc>
                          <a:spcPts val="99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zh-TW" sz="1000" dirty="0">
                        <a:effectLst/>
                      </a:endParaRPr>
                    </a:p>
                    <a:p>
                      <a:pPr marL="65405" algn="ctr">
                        <a:spcAft>
                          <a:spcPts val="0"/>
                        </a:spcAft>
                      </a:pPr>
                      <a:r>
                        <a:rPr lang="en-US" sz="1100" spc="-15" dirty="0" err="1">
                          <a:effectLst/>
                        </a:rPr>
                        <a:t>風</a:t>
                      </a:r>
                      <a:r>
                        <a:rPr lang="en-US" sz="1100" spc="-10" dirty="0" err="1">
                          <a:effectLst/>
                        </a:rPr>
                        <a:t>險描述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9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TW" sz="1000">
                        <a:effectLst/>
                      </a:endParaRPr>
                    </a:p>
                    <a:p>
                      <a:pPr marL="62230" algn="ctr">
                        <a:spcAft>
                          <a:spcPts val="0"/>
                        </a:spcAft>
                      </a:pPr>
                      <a:r>
                        <a:rPr lang="en-US" sz="1100" spc="-15">
                          <a:effectLst/>
                        </a:rPr>
                        <a:t>影</a:t>
                      </a:r>
                      <a:r>
                        <a:rPr lang="en-US" sz="1100" spc="-10">
                          <a:effectLst/>
                        </a:rPr>
                        <a:t>響項目</a:t>
                      </a:r>
                      <a:endParaRPr lang="zh-TW" sz="10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9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TW" sz="1000">
                        <a:effectLst/>
                      </a:endParaRPr>
                    </a:p>
                    <a:p>
                      <a:pPr marL="62230" algn="ctr">
                        <a:spcAft>
                          <a:spcPts val="0"/>
                        </a:spcAft>
                      </a:pPr>
                      <a:r>
                        <a:rPr lang="en-US" sz="1100" spc="-15">
                          <a:effectLst/>
                        </a:rPr>
                        <a:t>風</a:t>
                      </a:r>
                      <a:r>
                        <a:rPr lang="en-US" sz="1100" spc="-10">
                          <a:effectLst/>
                        </a:rPr>
                        <a:t>險等級</a:t>
                      </a:r>
                      <a:endParaRPr lang="zh-TW" sz="10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9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zh-TW" sz="1000">
                        <a:effectLst/>
                      </a:endParaRPr>
                    </a:p>
                    <a:p>
                      <a:pPr marL="62230" algn="ctr">
                        <a:spcAft>
                          <a:spcPts val="0"/>
                        </a:spcAft>
                      </a:pPr>
                      <a:r>
                        <a:rPr lang="en-US" sz="1100" spc="-10">
                          <a:effectLst/>
                        </a:rPr>
                        <a:t>風險回應</a:t>
                      </a:r>
                      <a:r>
                        <a:rPr lang="en-US" sz="1100" spc="-5">
                          <a:effectLst/>
                        </a:rPr>
                        <a:t>措施</a:t>
                      </a:r>
                      <a:endParaRPr lang="zh-TW" sz="10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</a:tr>
              <a:tr h="1116766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15" dirty="0" smtClean="0">
                        <a:effectLst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15" dirty="0" smtClean="0">
                        <a:effectLst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15" dirty="0" smtClean="0">
                        <a:effectLst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 dirty="0" smtClean="0">
                          <a:effectLst/>
                        </a:rPr>
                        <a:t>專案時</a:t>
                      </a:r>
                      <a:r>
                        <a:rPr lang="en-US" sz="1000" spc="-5" dirty="0" smtClean="0">
                          <a:effectLst/>
                        </a:rPr>
                        <a:t>程落後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effectLst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effectLst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effectLst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 smtClean="0">
                          <a:effectLst/>
                        </a:rPr>
                        <a:t>時程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000" dirty="0" smtClean="0">
                        <a:effectLst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-25" dirty="0" smtClean="0">
                        <a:effectLst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-25" dirty="0" smtClean="0">
                        <a:effectLst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-25" dirty="0" smtClean="0">
                        <a:effectLst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r>
                        <a:rPr lang="en-US" sz="1100" spc="-25" dirty="0" smtClean="0">
                          <a:effectLst/>
                        </a:rPr>
                        <a:t>R1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altLang="zh-TW" sz="1000" spc="-10" dirty="0" smtClean="0">
                        <a:effectLst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 smtClean="0">
                          <a:effectLst/>
                        </a:rPr>
                        <a:t>對於</a:t>
                      </a:r>
                      <a:r>
                        <a:rPr lang="zh-TW" sz="1000" spc="-10" dirty="0">
                          <a:effectLst/>
                        </a:rPr>
                        <a:t>較困難</a:t>
                      </a:r>
                      <a:r>
                        <a:rPr lang="zh-TW" sz="1000" spc="-5" dirty="0">
                          <a:effectLst/>
                        </a:rPr>
                        <a:t>的</a:t>
                      </a:r>
                      <a:r>
                        <a:rPr lang="zh-TW" sz="1000" spc="-5" dirty="0" smtClean="0">
                          <a:effectLst/>
                        </a:rPr>
                        <a:t>工</a:t>
                      </a:r>
                      <a:r>
                        <a:rPr lang="zh-TW" sz="1000" spc="-10" dirty="0" smtClean="0">
                          <a:effectLst/>
                        </a:rPr>
                        <a:t>作提前</a:t>
                      </a:r>
                      <a:r>
                        <a:rPr lang="zh-TW" sz="1000" spc="-10" dirty="0">
                          <a:effectLst/>
                        </a:rPr>
                        <a:t>準備</a:t>
                      </a:r>
                      <a:r>
                        <a:rPr lang="zh-TW" sz="1000" spc="-10" dirty="0" smtClean="0">
                          <a:effectLst/>
                        </a:rPr>
                        <a:t>。</a:t>
                      </a:r>
                      <a:r>
                        <a:rPr lang="zh-TW" sz="1000" spc="-20" dirty="0" smtClean="0">
                          <a:effectLst/>
                        </a:rPr>
                        <a:t>如果</a:t>
                      </a:r>
                      <a:r>
                        <a:rPr lang="zh-TW" sz="1000" spc="-20" dirty="0">
                          <a:effectLst/>
                        </a:rPr>
                        <a:t>已</a:t>
                      </a:r>
                      <a:r>
                        <a:rPr lang="zh-TW" sz="1000" spc="-10" dirty="0">
                          <a:effectLst/>
                        </a:rPr>
                        <a:t>經發生則</a:t>
                      </a:r>
                      <a:r>
                        <a:rPr lang="zh-TW" sz="1000" spc="-15" dirty="0">
                          <a:effectLst/>
                        </a:rPr>
                        <a:t>必要時</a:t>
                      </a:r>
                      <a:r>
                        <a:rPr lang="zh-TW" sz="1000" spc="-20" dirty="0">
                          <a:effectLst/>
                        </a:rPr>
                        <a:t>適當</a:t>
                      </a:r>
                      <a:r>
                        <a:rPr lang="zh-TW" sz="1000" spc="-10" dirty="0">
                          <a:effectLst/>
                        </a:rPr>
                        <a:t>減少</a:t>
                      </a:r>
                      <a:r>
                        <a:rPr lang="zh-TW" sz="1000" spc="-20" dirty="0">
                          <a:effectLst/>
                        </a:rPr>
                        <a:t>需要大</a:t>
                      </a:r>
                      <a:r>
                        <a:rPr lang="zh-TW" sz="1000" spc="-10" dirty="0">
                          <a:effectLst/>
                        </a:rPr>
                        <a:t>量耗時的</a:t>
                      </a:r>
                      <a:r>
                        <a:rPr lang="zh-TW" sz="1000" spc="-20" dirty="0">
                          <a:effectLst/>
                        </a:rPr>
                        <a:t>工作。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</a:tr>
              <a:tr h="747600">
                <a:tc>
                  <a:txBody>
                    <a:bodyPr/>
                    <a:lstStyle/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endParaRPr lang="en-US" altLang="zh-TW" sz="1000" spc="-10" dirty="0" smtClean="0">
                        <a:effectLst/>
                      </a:endParaRPr>
                    </a:p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 smtClean="0">
                          <a:effectLst/>
                        </a:rPr>
                        <a:t>廠商</a:t>
                      </a:r>
                      <a:r>
                        <a:rPr lang="zh-TW" sz="1000" spc="-10" dirty="0">
                          <a:effectLst/>
                        </a:rPr>
                        <a:t>超出預</a:t>
                      </a:r>
                      <a:r>
                        <a:rPr lang="zh-TW" sz="1000" spc="-5" dirty="0">
                          <a:effectLst/>
                        </a:rPr>
                        <a:t>期能</a:t>
                      </a:r>
                      <a:endParaRPr lang="zh-TW" sz="1000" dirty="0">
                        <a:effectLst/>
                      </a:endParaRPr>
                    </a:p>
                    <a:p>
                      <a:pPr marL="65405" algn="ctr">
                        <a:spcBef>
                          <a:spcPts val="240"/>
                        </a:spcBef>
                        <a:spcAft>
                          <a:spcPts val="0"/>
                        </a:spcAft>
                      </a:pPr>
                      <a:r>
                        <a:rPr lang="zh-TW" sz="1000" spc="-15" dirty="0">
                          <a:effectLst/>
                        </a:rPr>
                        <a:t>力的功</a:t>
                      </a:r>
                      <a:r>
                        <a:rPr lang="zh-TW" sz="1000" spc="-5" dirty="0">
                          <a:effectLst/>
                        </a:rPr>
                        <a:t>能要求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endParaRPr lang="en-US" sz="1000" spc="-15" dirty="0" smtClean="0">
                        <a:effectLst/>
                      </a:endParaRPr>
                    </a:p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 dirty="0" smtClean="0">
                          <a:effectLst/>
                        </a:rPr>
                        <a:t>人力成本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75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000" dirty="0" smtClean="0">
                        <a:effectLst/>
                      </a:endParaRPr>
                    </a:p>
                    <a:p>
                      <a:pPr algn="ctr">
                        <a:lnSpc>
                          <a:spcPts val="975"/>
                        </a:lnSpc>
                        <a:spcAft>
                          <a:spcPts val="0"/>
                        </a:spcAft>
                      </a:pPr>
                      <a:endParaRPr lang="en-US" sz="1000" spc="-25" dirty="0" smtClean="0">
                        <a:effectLst/>
                      </a:endParaRPr>
                    </a:p>
                    <a:p>
                      <a:pPr algn="ctr">
                        <a:lnSpc>
                          <a:spcPts val="975"/>
                        </a:lnSpc>
                        <a:spcAft>
                          <a:spcPts val="0"/>
                        </a:spcAft>
                      </a:pPr>
                      <a:r>
                        <a:rPr lang="en-US" sz="1100" spc="-25" dirty="0" smtClean="0">
                          <a:effectLst/>
                        </a:rPr>
                        <a:t>R3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75565" algn="ctr">
                        <a:lnSpc>
                          <a:spcPct val="112000"/>
                        </a:lnSpc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zh-TW" sz="1000" spc="-10">
                          <a:effectLst/>
                        </a:rPr>
                        <a:t>提</a:t>
                      </a:r>
                      <a:r>
                        <a:rPr lang="zh-TW" sz="1000" spc="-5">
                          <a:effectLst/>
                        </a:rPr>
                        <a:t>前對不合理的</a:t>
                      </a:r>
                      <a:r>
                        <a:rPr lang="zh-TW" sz="1000" spc="-40">
                          <a:effectLst/>
                        </a:rPr>
                        <a:t>要求做出回應</a:t>
                      </a:r>
                      <a:r>
                        <a:rPr lang="zh-TW" sz="1000" spc="-35">
                          <a:effectLst/>
                        </a:rPr>
                        <a:t>，</a:t>
                      </a:r>
                      <a:r>
                        <a:rPr lang="zh-TW" sz="1000" spc="-40">
                          <a:effectLst/>
                        </a:rPr>
                        <a:t>並</a:t>
                      </a:r>
                      <a:r>
                        <a:rPr lang="zh-TW" sz="1000" spc="-5">
                          <a:effectLst/>
                        </a:rPr>
                        <a:t>且不</a:t>
                      </a:r>
                      <a:r>
                        <a:rPr lang="zh-TW" sz="1000" spc="-10">
                          <a:effectLst/>
                        </a:rPr>
                        <a:t>隨</a:t>
                      </a:r>
                      <a:r>
                        <a:rPr lang="zh-TW" sz="1000" spc="-5">
                          <a:effectLst/>
                        </a:rPr>
                        <a:t>意答應不</a:t>
                      </a:r>
                      <a:r>
                        <a:rPr lang="zh-TW" sz="1000" spc="-10">
                          <a:effectLst/>
                        </a:rPr>
                        <a:t>合理的要求。</a:t>
                      </a:r>
                      <a:endParaRPr lang="zh-TW" sz="10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</a:tr>
              <a:tr h="168055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altLang="zh-TW" sz="1000" spc="-10" dirty="0" smtClean="0">
                        <a:effectLst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altLang="zh-TW" sz="1000" spc="-10" dirty="0" smtClean="0">
                        <a:effectLst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altLang="zh-TW" sz="1000" spc="-10" dirty="0" smtClean="0">
                        <a:effectLst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 smtClean="0">
                          <a:effectLst/>
                        </a:rPr>
                        <a:t>進行</a:t>
                      </a:r>
                      <a:r>
                        <a:rPr lang="zh-TW" sz="1000" spc="-10" dirty="0">
                          <a:effectLst/>
                        </a:rPr>
                        <a:t>版本維</a:t>
                      </a:r>
                      <a:r>
                        <a:rPr lang="zh-TW" sz="1000" spc="-5" dirty="0">
                          <a:effectLst/>
                        </a:rPr>
                        <a:t>修時</a:t>
                      </a:r>
                      <a:endParaRPr lang="zh-TW" sz="1000" dirty="0">
                        <a:effectLst/>
                      </a:endParaRPr>
                    </a:p>
                    <a:p>
                      <a:pPr marL="65405" algn="ctr">
                        <a:spcBef>
                          <a:spcPts val="240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>
                          <a:effectLst/>
                        </a:rPr>
                        <a:t>發生技術性</a:t>
                      </a:r>
                      <a:r>
                        <a:rPr lang="zh-TW" sz="1000" spc="-5" dirty="0">
                          <a:effectLst/>
                        </a:rPr>
                        <a:t>問題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effectLst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effectLst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effectLst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effectLst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 smtClean="0">
                          <a:effectLst/>
                        </a:rPr>
                        <a:t>時程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effectLst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effectLst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effectLst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effectLst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effectLst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effectLst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r>
                        <a:rPr lang="en-US" sz="1100" spc="-25" dirty="0" smtClean="0">
                          <a:effectLst/>
                        </a:rPr>
                        <a:t>R2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marR="75565" algn="ctr">
                        <a:lnSpc>
                          <a:spcPct val="115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>
                          <a:effectLst/>
                        </a:rPr>
                        <a:t>提</a:t>
                      </a:r>
                      <a:r>
                        <a:rPr lang="zh-TW" sz="1000" spc="-5" dirty="0">
                          <a:effectLst/>
                        </a:rPr>
                        <a:t>前找出產品漏</a:t>
                      </a:r>
                      <a:r>
                        <a:rPr lang="zh-TW" sz="1000" spc="-40" dirty="0">
                          <a:effectLst/>
                        </a:rPr>
                        <a:t>洞，</a:t>
                      </a:r>
                      <a:r>
                        <a:rPr lang="zh-TW" sz="1000" spc="-45" dirty="0">
                          <a:effectLst/>
                        </a:rPr>
                        <a:t>並且在</a:t>
                      </a:r>
                      <a:r>
                        <a:rPr lang="zh-TW" sz="1000" spc="-35" dirty="0">
                          <a:effectLst/>
                        </a:rPr>
                        <a:t>每次會</a:t>
                      </a:r>
                      <a:r>
                        <a:rPr lang="zh-TW" sz="1000" spc="-10" dirty="0">
                          <a:effectLst/>
                        </a:rPr>
                        <a:t>議</a:t>
                      </a:r>
                      <a:r>
                        <a:rPr lang="zh-TW" sz="1000" spc="-5" dirty="0">
                          <a:effectLst/>
                        </a:rPr>
                        <a:t>討論好需要新</a:t>
                      </a:r>
                      <a:r>
                        <a:rPr lang="zh-TW" sz="1000" spc="-10" dirty="0">
                          <a:effectLst/>
                        </a:rPr>
                        <a:t>增</a:t>
                      </a:r>
                      <a:r>
                        <a:rPr lang="zh-TW" sz="1000" spc="-5" dirty="0">
                          <a:effectLst/>
                        </a:rPr>
                        <a:t>以及需要更改</a:t>
                      </a:r>
                      <a:r>
                        <a:rPr lang="zh-TW" sz="1000" spc="-40" dirty="0">
                          <a:effectLst/>
                        </a:rPr>
                        <a:t>的項目</a:t>
                      </a:r>
                      <a:r>
                        <a:rPr lang="zh-TW" sz="1000" spc="-35" dirty="0">
                          <a:effectLst/>
                        </a:rPr>
                        <a:t>，</a:t>
                      </a:r>
                      <a:r>
                        <a:rPr lang="zh-TW" sz="1000" spc="-45" dirty="0">
                          <a:effectLst/>
                        </a:rPr>
                        <a:t>並隨</a:t>
                      </a:r>
                      <a:r>
                        <a:rPr lang="zh-TW" sz="1000" spc="-35" dirty="0">
                          <a:effectLst/>
                        </a:rPr>
                        <a:t>時與</a:t>
                      </a:r>
                      <a:r>
                        <a:rPr lang="zh-TW" sz="1000" spc="-40" dirty="0">
                          <a:effectLst/>
                        </a:rPr>
                        <a:t>組員保持聯繫</a:t>
                      </a:r>
                      <a:r>
                        <a:rPr lang="zh-TW" sz="1000" spc="-35" dirty="0">
                          <a:effectLst/>
                        </a:rPr>
                        <a:t>，</a:t>
                      </a:r>
                      <a:r>
                        <a:rPr lang="zh-TW" sz="1000" spc="-40" dirty="0">
                          <a:effectLst/>
                        </a:rPr>
                        <a:t>互</a:t>
                      </a:r>
                      <a:r>
                        <a:rPr lang="zh-TW" sz="1000" spc="-15" dirty="0">
                          <a:effectLst/>
                        </a:rPr>
                        <a:t>相幫忙。</a:t>
                      </a:r>
                      <a:endParaRPr lang="zh-TW" sz="1000" dirty="0">
                        <a:effectLst/>
                      </a:endParaRPr>
                    </a:p>
                    <a:p>
                      <a:pPr marL="62230" algn="ctr">
                        <a:spcBef>
                          <a:spcPts val="40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>
                          <a:effectLst/>
                        </a:rPr>
                        <a:t>必要時加開</a:t>
                      </a:r>
                      <a:r>
                        <a:rPr lang="zh-TW" sz="1000" spc="-5" dirty="0">
                          <a:effectLst/>
                        </a:rPr>
                        <a:t>技術</a:t>
                      </a:r>
                      <a:endParaRPr lang="zh-TW" sz="1000" dirty="0">
                        <a:effectLst/>
                      </a:endParaRPr>
                    </a:p>
                    <a:p>
                      <a:pPr marL="62230" algn="ctr">
                        <a:spcBef>
                          <a:spcPts val="235"/>
                        </a:spcBef>
                        <a:spcAft>
                          <a:spcPts val="0"/>
                        </a:spcAft>
                      </a:pPr>
                      <a:r>
                        <a:rPr lang="zh-TW" sz="1000" spc="-20" dirty="0">
                          <a:effectLst/>
                        </a:rPr>
                        <a:t>會議。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6" name="文字方塊 15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24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2204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3610469" y="0"/>
            <a:ext cx="877971" cy="4113946"/>
            <a:chOff x="1775252" y="-1053552"/>
            <a:chExt cx="1045160" cy="4897356"/>
          </a:xfrm>
        </p:grpSpPr>
        <p:grpSp>
          <p:nvGrpSpPr>
            <p:cNvPr id="51" name="组合 50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3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C09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2" name="直接连接符 51"/>
            <p:cNvCxnSpPr/>
            <p:nvPr/>
          </p:nvCxnSpPr>
          <p:spPr>
            <a:xfrm flipV="1">
              <a:off x="2295726" y="-1053552"/>
              <a:ext cx="0" cy="3881360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30"/>
          <p:cNvSpPr>
            <a:spLocks noChangeArrowheads="1"/>
          </p:cNvSpPr>
          <p:nvPr/>
        </p:nvSpPr>
        <p:spPr bwMode="auto">
          <a:xfrm>
            <a:off x="4230876" y="1854928"/>
            <a:ext cx="313025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000" b="1" dirty="0" smtClean="0">
                <a:solidFill>
                  <a:srgbClr val="C09CC2"/>
                </a:solidFill>
                <a:latin typeface="Microsoft YaHei" pitchFamily="34" charset="-122"/>
                <a:ea typeface="Microsoft YaHei" pitchFamily="34" charset="-122"/>
              </a:rPr>
              <a:t>修訂版本</a:t>
            </a:r>
            <a:r>
              <a:rPr lang="zh-TW" altLang="en-US" sz="2000" b="1" dirty="0" smtClean="0">
                <a:solidFill>
                  <a:srgbClr val="C09CC2"/>
                </a:solidFill>
                <a:ea typeface="微软雅黑" pitchFamily="34" charset="-122"/>
              </a:rPr>
              <a:t>紀錄</a:t>
            </a:r>
            <a:endParaRPr lang="zh-CN" altLang="en-US" sz="2000" b="1" dirty="0">
              <a:solidFill>
                <a:srgbClr val="C09CC2"/>
              </a:solidFill>
              <a:ea typeface="微软雅黑" pitchFamily="34" charset="-122"/>
            </a:endParaRPr>
          </a:p>
        </p:txBody>
      </p:sp>
      <p:sp>
        <p:nvSpPr>
          <p:cNvPr id="63" name="Rectangle 31"/>
          <p:cNvSpPr>
            <a:spLocks noChangeArrowheads="1"/>
          </p:cNvSpPr>
          <p:nvPr/>
        </p:nvSpPr>
        <p:spPr bwMode="auto">
          <a:xfrm>
            <a:off x="4230876" y="2097273"/>
            <a:ext cx="331152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記錄每次修正的項目</a:t>
            </a:r>
            <a:endParaRPr lang="zh-CN" altLang="en-US" sz="8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64" name="Rectangle 30"/>
          <p:cNvSpPr>
            <a:spLocks noChangeArrowheads="1"/>
          </p:cNvSpPr>
          <p:nvPr/>
        </p:nvSpPr>
        <p:spPr bwMode="auto">
          <a:xfrm>
            <a:off x="3131840" y="1774124"/>
            <a:ext cx="85161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5400" dirty="0">
                <a:ln>
                  <a:solidFill>
                    <a:srgbClr val="C09CC2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01</a:t>
            </a:r>
            <a:endParaRPr lang="zh-CN" altLang="en-US" sz="5400" dirty="0">
              <a:ln>
                <a:solidFill>
                  <a:srgbClr val="C09CC2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72354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000" b="1" dirty="0" smtClean="0">
                <a:solidFill>
                  <a:srgbClr val="C09CC2"/>
                </a:solidFill>
                <a:latin typeface="Microsoft YaHei" pitchFamily="34" charset="-122"/>
                <a:ea typeface="Microsoft YaHei" pitchFamily="34" charset="-122"/>
              </a:rPr>
              <a:t>修正版本紀錄</a:t>
            </a:r>
            <a:endParaRPr lang="en-US" altLang="zh-CN" sz="2000" b="1" dirty="0">
              <a:solidFill>
                <a:srgbClr val="C09CC2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40" name="Text Box 43"/>
          <p:cNvSpPr txBox="1">
            <a:spLocks noChangeArrowheads="1"/>
          </p:cNvSpPr>
          <p:nvPr/>
        </p:nvSpPr>
        <p:spPr bwMode="auto">
          <a:xfrm>
            <a:off x="827584" y="609826"/>
            <a:ext cx="204575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記錄每次修正的項目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42" name="组合 41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4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C09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3" name="直接连接符 42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511665"/>
              </p:ext>
            </p:extLst>
          </p:nvPr>
        </p:nvGraphicFramePr>
        <p:xfrm>
          <a:off x="628833" y="1250876"/>
          <a:ext cx="7831600" cy="1522711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{5A111915-BE36-4E01-A7E5-04B1672EAD32}</a:tableStyleId>
              </a:tblPr>
              <a:tblGrid>
                <a:gridCol w="260833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0362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61963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11968">
                <a:tc>
                  <a:txBody>
                    <a:bodyPr/>
                    <a:lstStyle/>
                    <a:p>
                      <a:pPr marL="65405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600" spc="-35" dirty="0">
                          <a:solidFill>
                            <a:schemeClr val="tx1"/>
                          </a:solidFill>
                          <a:effectLst/>
                        </a:rPr>
                        <a:t>版本</a:t>
                      </a:r>
                      <a:endParaRPr lang="zh-TW" sz="16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600" spc="-25" dirty="0">
                          <a:solidFill>
                            <a:schemeClr val="tx1"/>
                          </a:solidFill>
                          <a:effectLst/>
                        </a:rPr>
                        <a:t>修改</a:t>
                      </a:r>
                      <a:r>
                        <a:rPr lang="en-US" sz="1600" spc="-15" dirty="0">
                          <a:solidFill>
                            <a:schemeClr val="tx1"/>
                          </a:solidFill>
                          <a:effectLst/>
                        </a:rPr>
                        <a:t>日期</a:t>
                      </a:r>
                      <a:endParaRPr lang="zh-TW" sz="16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600" spc="-35" dirty="0">
                          <a:solidFill>
                            <a:schemeClr val="tx1"/>
                          </a:solidFill>
                          <a:effectLst/>
                        </a:rPr>
                        <a:t>說明</a:t>
                      </a:r>
                      <a:endParaRPr lang="zh-TW" sz="16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4639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5" dirty="0" smtClean="0">
                          <a:effectLst/>
                        </a:rPr>
                        <a:t>1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5" dirty="0">
                          <a:effectLst/>
                        </a:rPr>
                        <a:t>2018/3/</a:t>
                      </a:r>
                      <a:r>
                        <a:rPr lang="en-US" sz="1200" spc="-15" dirty="0">
                          <a:effectLst/>
                        </a:rPr>
                        <a:t>24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</a:rPr>
                        <a:t>主要介</a:t>
                      </a:r>
                      <a:r>
                        <a:rPr lang="en-US" sz="1200" spc="-5" dirty="0">
                          <a:effectLst/>
                        </a:rPr>
                        <a:t>面完成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43586">
                <a:tc>
                  <a:txBody>
                    <a:bodyPr/>
                    <a:lstStyle/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spc="-25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effectLst/>
                        </a:rPr>
                        <a:t>201</a:t>
                      </a:r>
                      <a:r>
                        <a:rPr lang="en-US" sz="1200" spc="-5" dirty="0">
                          <a:effectLst/>
                        </a:rPr>
                        <a:t>8/4/14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70" dirty="0">
                          <a:effectLst/>
                        </a:rPr>
                        <a:t>日期設定及</a:t>
                      </a:r>
                      <a:r>
                        <a:rPr lang="en-US" sz="1200" spc="-30" dirty="0">
                          <a:effectLst/>
                        </a:rPr>
                        <a:t> b</a:t>
                      </a:r>
                      <a:r>
                        <a:rPr lang="en-US" sz="1200" spc="-35" dirty="0">
                          <a:effectLst/>
                        </a:rPr>
                        <a:t>ug</a:t>
                      </a:r>
                      <a:r>
                        <a:rPr lang="en-US" sz="1200" spc="-40" dirty="0">
                          <a:effectLst/>
                        </a:rPr>
                        <a:t> </a:t>
                      </a:r>
                      <a:r>
                        <a:rPr lang="en-US" sz="1200" spc="-70" dirty="0">
                          <a:effectLst/>
                        </a:rPr>
                        <a:t>修正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6047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r>
                        <a:rPr lang="en-US" sz="1200" dirty="0" smtClean="0">
                          <a:effectLst/>
                        </a:rPr>
                        <a:t>3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r>
                        <a:rPr lang="en-US" sz="1200" dirty="0" smtClean="0">
                          <a:effectLst/>
                        </a:rPr>
                        <a:t>2018/5/20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r>
                        <a:rPr lang="zh-TW" altLang="en-US" sz="1200" dirty="0" smtClean="0">
                          <a:effectLst/>
                        </a:rPr>
                        <a:t>更正及修正日期、內容、里程碑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zh-TW" sz="1200">
                        <a:solidFill>
                          <a:schemeClr val="tx1"/>
                        </a:solidFill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zh-TW" sz="1200">
                        <a:solidFill>
                          <a:schemeClr val="tx1"/>
                        </a:solidFill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zh-TW" sz="1200">
                        <a:solidFill>
                          <a:schemeClr val="tx1"/>
                        </a:solidFill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zh-TW" sz="1200" dirty="0">
                        <a:solidFill>
                          <a:schemeClr val="tx1"/>
                        </a:solidFill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3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3610469" y="0"/>
            <a:ext cx="877971" cy="4113946"/>
            <a:chOff x="1775252" y="-1053552"/>
            <a:chExt cx="1045160" cy="4897356"/>
          </a:xfrm>
        </p:grpSpPr>
        <p:grpSp>
          <p:nvGrpSpPr>
            <p:cNvPr id="51" name="组合 50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3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2" name="直接连接符 51"/>
            <p:cNvCxnSpPr/>
            <p:nvPr/>
          </p:nvCxnSpPr>
          <p:spPr>
            <a:xfrm flipV="1">
              <a:off x="2295726" y="-1053552"/>
              <a:ext cx="0" cy="3881360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30"/>
          <p:cNvSpPr>
            <a:spLocks noChangeArrowheads="1"/>
          </p:cNvSpPr>
          <p:nvPr/>
        </p:nvSpPr>
        <p:spPr bwMode="auto">
          <a:xfrm>
            <a:off x="4230876" y="1854928"/>
            <a:ext cx="313025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000" b="1" dirty="0" smtClean="0">
                <a:solidFill>
                  <a:srgbClr val="594D7B"/>
                </a:solidFill>
                <a:ea typeface="微软雅黑" pitchFamily="34" charset="-122"/>
              </a:rPr>
              <a:t>簡介</a:t>
            </a:r>
            <a:endParaRPr lang="zh-CN" altLang="en-US" sz="1600" b="1" dirty="0">
              <a:solidFill>
                <a:srgbClr val="594D7B"/>
              </a:solidFill>
              <a:ea typeface="微软雅黑" pitchFamily="34" charset="-122"/>
            </a:endParaRPr>
          </a:p>
        </p:txBody>
      </p:sp>
      <p:sp>
        <p:nvSpPr>
          <p:cNvPr id="63" name="Rectangle 31"/>
          <p:cNvSpPr>
            <a:spLocks noChangeArrowheads="1"/>
          </p:cNvSpPr>
          <p:nvPr/>
        </p:nvSpPr>
        <p:spPr bwMode="auto">
          <a:xfrm>
            <a:off x="4230876" y="2097273"/>
            <a:ext cx="331152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目的</a:t>
            </a:r>
            <a:endParaRPr lang="en-US" altLang="zh-TW" sz="12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功能</a:t>
            </a:r>
            <a:endParaRPr lang="zh-CN" altLang="en-US" sz="12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64" name="Rectangle 30"/>
          <p:cNvSpPr>
            <a:spLocks noChangeArrowheads="1"/>
          </p:cNvSpPr>
          <p:nvPr/>
        </p:nvSpPr>
        <p:spPr bwMode="auto">
          <a:xfrm>
            <a:off x="3131840" y="1774124"/>
            <a:ext cx="85161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5400" dirty="0">
                <a:ln>
                  <a:solidFill>
                    <a:srgbClr val="594D7B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02</a:t>
            </a:r>
            <a:endParaRPr lang="zh-CN" altLang="en-US" sz="5400" dirty="0">
              <a:ln>
                <a:solidFill>
                  <a:srgbClr val="594D7B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4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194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63" name="Rectangle 27"/>
          <p:cNvSpPr>
            <a:spLocks noChangeArrowheads="1"/>
          </p:cNvSpPr>
          <p:nvPr/>
        </p:nvSpPr>
        <p:spPr bwMode="auto">
          <a:xfrm>
            <a:off x="612808" y="1532026"/>
            <a:ext cx="2896567" cy="2733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charset="0"/>
              <a:buNone/>
            </a:pPr>
            <a:r>
              <a:rPr lang="zh-TW" altLang="en-US" sz="2800" b="1" dirty="0" smtClean="0">
                <a:solidFill>
                  <a:srgbClr val="594D7B"/>
                </a:solidFill>
                <a:latin typeface="Microsoft YaHei" pitchFamily="34" charset="-122"/>
                <a:ea typeface="Microsoft YaHei" pitchFamily="34" charset="-122"/>
              </a:rPr>
              <a:t>目的</a:t>
            </a:r>
            <a:endParaRPr lang="zh-CN" altLang="en-US" sz="2800" b="1" dirty="0">
              <a:solidFill>
                <a:srgbClr val="594D7B"/>
              </a:solidFill>
              <a:latin typeface="Microsoft YaHei" pitchFamily="34" charset="-122"/>
              <a:ea typeface="Microsoft YaHei" pitchFamily="34" charset="-122"/>
            </a:endParaRPr>
          </a:p>
          <a:p>
            <a:r>
              <a:rPr lang="zh-TW" altLang="en-US" dirty="0" smtClean="0">
                <a:solidFill>
                  <a:schemeClr val="bg2"/>
                </a:solidFill>
                <a:latin typeface="Kaiti TC" charset="-120"/>
                <a:ea typeface="Kaiti TC" charset="-120"/>
                <a:cs typeface="Kaiti TC" charset="-120"/>
              </a:rPr>
              <a:t>        </a:t>
            </a:r>
            <a:r>
              <a:rPr lang="zh-TW" altLang="zh-TW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主要</a:t>
            </a:r>
            <a:r>
              <a:rPr lang="zh-TW" altLang="zh-TW" b="1" dirty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為私人公司所設計的行事曆，在同一台電腦上，員工可以登記自己的行程方便記憶公事、安排工作時間</a:t>
            </a:r>
            <a:r>
              <a:rPr lang="zh-TW" altLang="zh-TW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。</a:t>
            </a:r>
            <a:endParaRPr lang="en-US" altLang="zh-TW" b="1" dirty="0" smtClean="0">
              <a:solidFill>
                <a:schemeClr val="bg2"/>
              </a:solidFill>
              <a:latin typeface="SimSun" pitchFamily="2" charset="-122"/>
              <a:ea typeface="SimSun" pitchFamily="2" charset="-122"/>
              <a:cs typeface="Kaiti TC" charset="-120"/>
            </a:endParaRPr>
          </a:p>
          <a:p>
            <a:endParaRPr lang="zh-TW" altLang="zh-TW" b="1" dirty="0">
              <a:solidFill>
                <a:schemeClr val="bg2"/>
              </a:solidFill>
              <a:latin typeface="SimSun" pitchFamily="2" charset="-122"/>
              <a:ea typeface="SimSun" pitchFamily="2" charset="-122"/>
              <a:cs typeface="Kaiti TC" charset="-120"/>
            </a:endParaRPr>
          </a:p>
          <a:p>
            <a:r>
              <a:rPr lang="zh-TW" altLang="en-US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        </a:t>
            </a:r>
            <a:r>
              <a:rPr lang="zh-TW" altLang="zh-TW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管理</a:t>
            </a:r>
            <a:r>
              <a:rPr lang="zh-TW" altLang="zh-TW" b="1" dirty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者也可以透過查詢得知員工在上班時間的</a:t>
            </a:r>
            <a:r>
              <a:rPr lang="zh-TW" altLang="zh-TW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行</a:t>
            </a:r>
            <a:r>
              <a:rPr lang="zh-TW" altLang="en-US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程。</a:t>
            </a:r>
            <a:endParaRPr lang="zh-CN" altLang="en-US" b="1" dirty="0">
              <a:solidFill>
                <a:schemeClr val="bg2"/>
              </a:solidFill>
              <a:latin typeface="SimSun" pitchFamily="2" charset="-122"/>
              <a:ea typeface="SimSun" pitchFamily="2" charset="-122"/>
              <a:cs typeface="Kaiti TC" charset="-120"/>
            </a:endParaRPr>
          </a:p>
        </p:txBody>
      </p:sp>
      <p:sp>
        <p:nvSpPr>
          <p:cNvPr id="39964" name="Rectangle 28" descr="33"/>
          <p:cNvSpPr>
            <a:spLocks noChangeArrowheads="1"/>
          </p:cNvSpPr>
          <p:nvPr/>
        </p:nvSpPr>
        <p:spPr bwMode="auto">
          <a:xfrm>
            <a:off x="4067944" y="1796798"/>
            <a:ext cx="4536306" cy="1070228"/>
          </a:xfrm>
          <a:prstGeom prst="rect">
            <a:avLst/>
          </a:prstGeom>
          <a:blipFill dpi="0" rotWithShape="1">
            <a:blip r:embed="rId2"/>
            <a:srcRect/>
            <a:stretch>
              <a:fillRect b="-57624"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65" name="Rectangle 29" descr="Money副本"/>
          <p:cNvSpPr>
            <a:spLocks noChangeArrowheads="1"/>
          </p:cNvSpPr>
          <p:nvPr/>
        </p:nvSpPr>
        <p:spPr bwMode="auto">
          <a:xfrm>
            <a:off x="4067944" y="2867026"/>
            <a:ext cx="4536306" cy="1051310"/>
          </a:xfrm>
          <a:prstGeom prst="rect">
            <a:avLst/>
          </a:prstGeom>
          <a:blipFill dpi="0" rotWithShape="1">
            <a:blip r:embed="rId3"/>
            <a:srcRect/>
            <a:stretch>
              <a:fillRect b="-44617"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69" name="Line 33"/>
          <p:cNvSpPr>
            <a:spLocks noChangeShapeType="1"/>
          </p:cNvSpPr>
          <p:nvPr/>
        </p:nvSpPr>
        <p:spPr bwMode="auto">
          <a:xfrm>
            <a:off x="3779912" y="1517650"/>
            <a:ext cx="0" cy="2584450"/>
          </a:xfrm>
          <a:prstGeom prst="line">
            <a:avLst/>
          </a:prstGeom>
          <a:noFill/>
          <a:ln w="6350">
            <a:solidFill>
              <a:schemeClr val="bg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80021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594D7B"/>
                </a:solidFill>
                <a:latin typeface="Microsoft YaHei" pitchFamily="34" charset="-122"/>
                <a:ea typeface="Microsoft YaHei" pitchFamily="34" charset="-122"/>
              </a:rPr>
              <a:t>簡介</a:t>
            </a:r>
            <a:endParaRPr lang="en-US" altLang="zh-CN" sz="2400" b="1" dirty="0">
              <a:solidFill>
                <a:srgbClr val="594D7B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16" name="Text Box 43"/>
          <p:cNvSpPr txBox="1">
            <a:spLocks noChangeArrowheads="1"/>
          </p:cNvSpPr>
          <p:nvPr/>
        </p:nvSpPr>
        <p:spPr bwMode="auto">
          <a:xfrm>
            <a:off x="826760" y="618652"/>
            <a:ext cx="59503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目的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18" name="组合 17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20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19" name="直接连接符 18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文字方塊 28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5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28" name="Group 44"/>
          <p:cNvGrpSpPr/>
          <p:nvPr/>
        </p:nvGrpSpPr>
        <p:grpSpPr bwMode="auto">
          <a:xfrm>
            <a:off x="2627313" y="1306513"/>
            <a:ext cx="3887787" cy="3409950"/>
            <a:chOff x="0" y="0"/>
            <a:chExt cx="2449" cy="2148"/>
          </a:xfrm>
        </p:grpSpPr>
        <p:pic>
          <p:nvPicPr>
            <p:cNvPr id="16429" name="Picture 45" descr="iPhone_5S_freebi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449" cy="21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430" name="Rectangle 46" descr="10111220362419802e801c5ef8副本"/>
            <p:cNvSpPr>
              <a:spLocks noChangeArrowheads="1"/>
            </p:cNvSpPr>
            <p:nvPr/>
          </p:nvSpPr>
          <p:spPr bwMode="auto">
            <a:xfrm>
              <a:off x="825" y="294"/>
              <a:ext cx="807" cy="1424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r="-7874"/>
              </a:stretch>
            </a:blipFill>
            <a:ln w="6350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6431" name="Oval 47"/>
          <p:cNvSpPr>
            <a:spLocks noChangeArrowheads="1"/>
          </p:cNvSpPr>
          <p:nvPr/>
        </p:nvSpPr>
        <p:spPr bwMode="auto">
          <a:xfrm>
            <a:off x="2941637" y="2870715"/>
            <a:ext cx="546100" cy="542925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4</a:t>
            </a:r>
          </a:p>
        </p:txBody>
      </p:sp>
      <p:sp>
        <p:nvSpPr>
          <p:cNvPr id="16432" name="Oval 48"/>
          <p:cNvSpPr>
            <a:spLocks noChangeArrowheads="1"/>
          </p:cNvSpPr>
          <p:nvPr/>
        </p:nvSpPr>
        <p:spPr bwMode="auto">
          <a:xfrm>
            <a:off x="2941637" y="3533496"/>
            <a:ext cx="546100" cy="542925"/>
          </a:xfrm>
          <a:prstGeom prst="ellipse">
            <a:avLst/>
          </a:prstGeom>
          <a:solidFill>
            <a:srgbClr val="E54B81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5</a:t>
            </a:r>
          </a:p>
        </p:txBody>
      </p:sp>
      <p:sp>
        <p:nvSpPr>
          <p:cNvPr id="16433" name="Oval 49"/>
          <p:cNvSpPr>
            <a:spLocks noChangeArrowheads="1"/>
          </p:cNvSpPr>
          <p:nvPr/>
        </p:nvSpPr>
        <p:spPr bwMode="auto">
          <a:xfrm>
            <a:off x="2941637" y="4198521"/>
            <a:ext cx="546100" cy="542925"/>
          </a:xfrm>
          <a:prstGeom prst="ellipse">
            <a:avLst/>
          </a:prstGeom>
          <a:solidFill>
            <a:srgbClr val="E54B81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6</a:t>
            </a:r>
          </a:p>
        </p:txBody>
      </p:sp>
      <p:sp>
        <p:nvSpPr>
          <p:cNvPr id="16434" name="Rectangle 50"/>
          <p:cNvSpPr>
            <a:spLocks noChangeArrowheads="1"/>
          </p:cNvSpPr>
          <p:nvPr/>
        </p:nvSpPr>
        <p:spPr bwMode="auto">
          <a:xfrm>
            <a:off x="1557337" y="3057061"/>
            <a:ext cx="135555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400" b="1" dirty="0"/>
              <a:t>提醒今天的行程</a:t>
            </a:r>
            <a:endParaRPr lang="zh-CN" altLang="en-US" sz="1400" b="1" dirty="0"/>
          </a:p>
        </p:txBody>
      </p:sp>
      <p:sp>
        <p:nvSpPr>
          <p:cNvPr id="16435" name="Rectangle 51"/>
          <p:cNvSpPr>
            <a:spLocks noChangeArrowheads="1"/>
          </p:cNvSpPr>
          <p:nvPr/>
        </p:nvSpPr>
        <p:spPr bwMode="auto">
          <a:xfrm>
            <a:off x="1112087" y="4385344"/>
            <a:ext cx="1646473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400" b="1" dirty="0"/>
              <a:t>刪除、修改、更新行程</a:t>
            </a:r>
            <a:endParaRPr lang="zh-CN" altLang="en-US" sz="1400" b="1" dirty="0"/>
          </a:p>
        </p:txBody>
      </p:sp>
      <p:sp>
        <p:nvSpPr>
          <p:cNvPr id="16436" name="Rectangle 52"/>
          <p:cNvSpPr>
            <a:spLocks noChangeArrowheads="1"/>
          </p:cNvSpPr>
          <p:nvPr/>
        </p:nvSpPr>
        <p:spPr bwMode="auto">
          <a:xfrm>
            <a:off x="475456" y="3722511"/>
            <a:ext cx="244792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zh-TW" sz="1400" b="1" dirty="0" smtClean="0"/>
              <a:t>觀看</a:t>
            </a:r>
            <a:r>
              <a:rPr lang="zh-TW" altLang="zh-TW" sz="1400" b="1" dirty="0"/>
              <a:t>上下月，或輸入要觀看的月份查詢 </a:t>
            </a:r>
            <a:endParaRPr lang="zh-CN" altLang="en-US" sz="1400" b="1" dirty="0"/>
          </a:p>
        </p:txBody>
      </p:sp>
      <p:sp>
        <p:nvSpPr>
          <p:cNvPr id="16437" name="Oval 53"/>
          <p:cNvSpPr>
            <a:spLocks noChangeArrowheads="1"/>
          </p:cNvSpPr>
          <p:nvPr/>
        </p:nvSpPr>
        <p:spPr bwMode="auto">
          <a:xfrm>
            <a:off x="2941638" y="882372"/>
            <a:ext cx="546100" cy="542925"/>
          </a:xfrm>
          <a:prstGeom prst="ellipse">
            <a:avLst/>
          </a:prstGeom>
          <a:solidFill>
            <a:srgbClr val="C09CC2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1</a:t>
            </a:r>
          </a:p>
        </p:txBody>
      </p:sp>
      <p:sp>
        <p:nvSpPr>
          <p:cNvPr id="16438" name="Oval 54"/>
          <p:cNvSpPr>
            <a:spLocks noChangeArrowheads="1"/>
          </p:cNvSpPr>
          <p:nvPr/>
        </p:nvSpPr>
        <p:spPr bwMode="auto">
          <a:xfrm>
            <a:off x="2943225" y="1545153"/>
            <a:ext cx="546100" cy="542925"/>
          </a:xfrm>
          <a:prstGeom prst="ellipse">
            <a:avLst/>
          </a:prstGeom>
          <a:solidFill>
            <a:srgbClr val="C09CC2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2</a:t>
            </a:r>
          </a:p>
        </p:txBody>
      </p:sp>
      <p:sp>
        <p:nvSpPr>
          <p:cNvPr id="16439" name="Oval 55"/>
          <p:cNvSpPr>
            <a:spLocks noChangeArrowheads="1"/>
          </p:cNvSpPr>
          <p:nvPr/>
        </p:nvSpPr>
        <p:spPr bwMode="auto">
          <a:xfrm>
            <a:off x="2943225" y="2207934"/>
            <a:ext cx="546100" cy="542925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>
                <a:solidFill>
                  <a:schemeClr val="bg1"/>
                </a:solidFill>
                <a:latin typeface="Impact" pitchFamily="34" charset="0"/>
              </a:rPr>
              <a:t>3</a:t>
            </a:r>
          </a:p>
        </p:txBody>
      </p:sp>
      <p:sp>
        <p:nvSpPr>
          <p:cNvPr id="16440" name="Rectangle 56"/>
          <p:cNvSpPr>
            <a:spLocks noChangeArrowheads="1"/>
          </p:cNvSpPr>
          <p:nvPr/>
        </p:nvSpPr>
        <p:spPr bwMode="auto">
          <a:xfrm>
            <a:off x="333375" y="1074031"/>
            <a:ext cx="244792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>
              <a:buFont typeface="Arial" charset="0"/>
              <a:buNone/>
            </a:pPr>
            <a:r>
              <a:rPr lang="zh-TW" altLang="en-US" sz="1400" b="1" dirty="0" smtClean="0"/>
              <a:t>創建帳號與登入</a:t>
            </a:r>
            <a:r>
              <a:rPr lang="en-US" altLang="zh-CN" sz="1100" b="1" dirty="0" smtClean="0"/>
              <a:t>. </a:t>
            </a:r>
            <a:endParaRPr lang="zh-CN" altLang="en-US" sz="1100" b="1" dirty="0"/>
          </a:p>
        </p:txBody>
      </p:sp>
      <p:sp>
        <p:nvSpPr>
          <p:cNvPr id="16441" name="Rectangle 57"/>
          <p:cNvSpPr>
            <a:spLocks noChangeArrowheads="1"/>
          </p:cNvSpPr>
          <p:nvPr/>
        </p:nvSpPr>
        <p:spPr bwMode="auto">
          <a:xfrm>
            <a:off x="333375" y="1752754"/>
            <a:ext cx="244792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>
              <a:buFont typeface="Arial" charset="0"/>
              <a:buNone/>
            </a:pPr>
            <a:r>
              <a:rPr lang="zh-TW" altLang="en-US" sz="1400" b="1" dirty="0" smtClean="0"/>
              <a:t>顯示上次登入時間和登入次數</a:t>
            </a:r>
            <a:endParaRPr lang="en-US" altLang="zh-TW" sz="1400" b="1" dirty="0" smtClean="0"/>
          </a:p>
        </p:txBody>
      </p:sp>
      <p:sp>
        <p:nvSpPr>
          <p:cNvPr id="16442" name="Rectangle 58"/>
          <p:cNvSpPr>
            <a:spLocks noChangeArrowheads="1"/>
          </p:cNvSpPr>
          <p:nvPr/>
        </p:nvSpPr>
        <p:spPr bwMode="auto">
          <a:xfrm>
            <a:off x="396472" y="2379029"/>
            <a:ext cx="244792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>
              <a:buFont typeface="Arial" charset="0"/>
              <a:buNone/>
            </a:pPr>
            <a:r>
              <a:rPr lang="zh-TW" altLang="en-US" sz="1400" b="1" dirty="0"/>
              <a:t>顯示目前日期及</a:t>
            </a:r>
            <a:r>
              <a:rPr lang="zh-TW" altLang="en-US" sz="1400" b="1" dirty="0" smtClean="0"/>
              <a:t>月曆</a:t>
            </a:r>
            <a:r>
              <a:rPr lang="en-US" altLang="zh-CN" sz="1100" b="1" dirty="0" smtClean="0"/>
              <a:t>. </a:t>
            </a:r>
            <a:endParaRPr lang="zh-CN" altLang="en-US" sz="1100" b="1" dirty="0"/>
          </a:p>
        </p:txBody>
      </p:sp>
      <p:sp>
        <p:nvSpPr>
          <p:cNvPr id="26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80021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594D7B"/>
                </a:solidFill>
                <a:latin typeface="Microsoft YaHei" pitchFamily="34" charset="-122"/>
                <a:ea typeface="Microsoft YaHei" pitchFamily="34" charset="-122"/>
              </a:rPr>
              <a:t>簡介</a:t>
            </a:r>
            <a:endParaRPr lang="en-US" altLang="zh-CN" sz="2400" b="1" dirty="0">
              <a:solidFill>
                <a:srgbClr val="594D7B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27" name="Text Box 43"/>
          <p:cNvSpPr txBox="1">
            <a:spLocks noChangeArrowheads="1"/>
          </p:cNvSpPr>
          <p:nvPr/>
        </p:nvSpPr>
        <p:spPr bwMode="auto">
          <a:xfrm>
            <a:off x="827584" y="668782"/>
            <a:ext cx="59503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功能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29" name="组合 28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1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0" name="直接连接符 29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Oval 47"/>
          <p:cNvSpPr>
            <a:spLocks noChangeArrowheads="1"/>
          </p:cNvSpPr>
          <p:nvPr/>
        </p:nvSpPr>
        <p:spPr bwMode="auto">
          <a:xfrm>
            <a:off x="5666637" y="2870715"/>
            <a:ext cx="546100" cy="542925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Impact" pitchFamily="34" charset="0"/>
              </a:rPr>
              <a:t>10</a:t>
            </a:r>
            <a:endParaRPr lang="en-US" altLang="zh-CN" sz="1600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42" name="Oval 48"/>
          <p:cNvSpPr>
            <a:spLocks noChangeArrowheads="1"/>
          </p:cNvSpPr>
          <p:nvPr/>
        </p:nvSpPr>
        <p:spPr bwMode="auto">
          <a:xfrm>
            <a:off x="5666637" y="3533496"/>
            <a:ext cx="546100" cy="542925"/>
          </a:xfrm>
          <a:prstGeom prst="ellipse">
            <a:avLst/>
          </a:prstGeom>
          <a:solidFill>
            <a:srgbClr val="E54B81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Impact" pitchFamily="34" charset="0"/>
              </a:rPr>
              <a:t>11</a:t>
            </a:r>
            <a:endParaRPr lang="en-US" altLang="zh-CN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43" name="Oval 49"/>
          <p:cNvSpPr>
            <a:spLocks noChangeArrowheads="1"/>
          </p:cNvSpPr>
          <p:nvPr/>
        </p:nvSpPr>
        <p:spPr bwMode="auto">
          <a:xfrm>
            <a:off x="5666637" y="4198521"/>
            <a:ext cx="546100" cy="542925"/>
          </a:xfrm>
          <a:prstGeom prst="ellipse">
            <a:avLst/>
          </a:prstGeom>
          <a:solidFill>
            <a:srgbClr val="E54B81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Impact" pitchFamily="34" charset="0"/>
              </a:rPr>
              <a:t>12</a:t>
            </a:r>
            <a:endParaRPr lang="en-US" altLang="zh-CN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44" name="Oval 53"/>
          <p:cNvSpPr>
            <a:spLocks noChangeArrowheads="1"/>
          </p:cNvSpPr>
          <p:nvPr/>
        </p:nvSpPr>
        <p:spPr bwMode="auto">
          <a:xfrm>
            <a:off x="5666638" y="882372"/>
            <a:ext cx="546100" cy="542925"/>
          </a:xfrm>
          <a:prstGeom prst="ellipse">
            <a:avLst/>
          </a:prstGeom>
          <a:solidFill>
            <a:srgbClr val="C09CC2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7</a:t>
            </a:r>
          </a:p>
        </p:txBody>
      </p:sp>
      <p:sp>
        <p:nvSpPr>
          <p:cNvPr id="45" name="Oval 54"/>
          <p:cNvSpPr>
            <a:spLocks noChangeArrowheads="1"/>
          </p:cNvSpPr>
          <p:nvPr/>
        </p:nvSpPr>
        <p:spPr bwMode="auto">
          <a:xfrm>
            <a:off x="5668225" y="1545153"/>
            <a:ext cx="546100" cy="542925"/>
          </a:xfrm>
          <a:prstGeom prst="ellipse">
            <a:avLst/>
          </a:prstGeom>
          <a:solidFill>
            <a:srgbClr val="C09CC2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8</a:t>
            </a:r>
          </a:p>
        </p:txBody>
      </p:sp>
      <p:sp>
        <p:nvSpPr>
          <p:cNvPr id="46" name="Oval 55"/>
          <p:cNvSpPr>
            <a:spLocks noChangeArrowheads="1"/>
          </p:cNvSpPr>
          <p:nvPr/>
        </p:nvSpPr>
        <p:spPr bwMode="auto">
          <a:xfrm>
            <a:off x="5668225" y="2207934"/>
            <a:ext cx="546100" cy="542925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9</a:t>
            </a:r>
          </a:p>
        </p:txBody>
      </p:sp>
      <p:sp>
        <p:nvSpPr>
          <p:cNvPr id="47" name="Rectangle 50"/>
          <p:cNvSpPr>
            <a:spLocks noChangeArrowheads="1"/>
          </p:cNvSpPr>
          <p:nvPr/>
        </p:nvSpPr>
        <p:spPr bwMode="auto">
          <a:xfrm>
            <a:off x="6397362" y="1008292"/>
            <a:ext cx="244792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TW" altLang="zh-TW" sz="1400" b="1" dirty="0"/>
              <a:t>利用名子、開始時間、完成百分比、行程編號、行程分類、內容，創建一個</a:t>
            </a:r>
            <a:r>
              <a:rPr lang="zh-TW" altLang="zh-TW" sz="1400" b="1" dirty="0" smtClean="0"/>
              <a:t>行程</a:t>
            </a:r>
            <a:endParaRPr lang="zh-CN" altLang="en-US" sz="1400" b="1" dirty="0"/>
          </a:p>
        </p:txBody>
      </p:sp>
      <p:sp>
        <p:nvSpPr>
          <p:cNvPr id="48" name="Rectangle 51"/>
          <p:cNvSpPr>
            <a:spLocks noChangeArrowheads="1"/>
          </p:cNvSpPr>
          <p:nvPr/>
        </p:nvSpPr>
        <p:spPr bwMode="auto">
          <a:xfrm>
            <a:off x="6428775" y="3713515"/>
            <a:ext cx="244792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zh-TW" sz="1400" b="1" dirty="0"/>
              <a:t>修改帳號</a:t>
            </a:r>
            <a:r>
              <a:rPr lang="zh-TW" altLang="zh-TW" sz="1400" b="1" dirty="0" smtClean="0"/>
              <a:t>密碼 </a:t>
            </a:r>
            <a:endParaRPr lang="zh-CN" altLang="en-US" sz="1400" b="1" dirty="0"/>
          </a:p>
        </p:txBody>
      </p:sp>
      <p:sp>
        <p:nvSpPr>
          <p:cNvPr id="49" name="Rectangle 52"/>
          <p:cNvSpPr>
            <a:spLocks noChangeArrowheads="1"/>
          </p:cNvSpPr>
          <p:nvPr/>
        </p:nvSpPr>
        <p:spPr bwMode="auto">
          <a:xfrm>
            <a:off x="6428774" y="4368855"/>
            <a:ext cx="244792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zh-TW" sz="1400" b="1" dirty="0" smtClean="0"/>
              <a:t>調整</a:t>
            </a:r>
            <a:r>
              <a:rPr lang="zh-TW" altLang="zh-TW" sz="1400" b="1" dirty="0"/>
              <a:t>音樂大小聲、音樂</a:t>
            </a:r>
            <a:r>
              <a:rPr lang="zh-TW" altLang="zh-TW" sz="1400" b="1" dirty="0" smtClean="0"/>
              <a:t>有無  </a:t>
            </a:r>
            <a:endParaRPr lang="zh-CN" altLang="en-US" sz="1400" b="1" dirty="0"/>
          </a:p>
        </p:txBody>
      </p:sp>
      <p:sp>
        <p:nvSpPr>
          <p:cNvPr id="50" name="Rectangle 56"/>
          <p:cNvSpPr>
            <a:spLocks noChangeArrowheads="1"/>
          </p:cNvSpPr>
          <p:nvPr/>
        </p:nvSpPr>
        <p:spPr bwMode="auto">
          <a:xfrm>
            <a:off x="6444274" y="3085946"/>
            <a:ext cx="244792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400" b="1" dirty="0" smtClean="0"/>
              <a:t>觀看行程時，可以利用參數進行排序</a:t>
            </a:r>
            <a:endParaRPr lang="zh-CN" altLang="en-US" sz="1100" dirty="0"/>
          </a:p>
        </p:txBody>
      </p:sp>
      <p:sp>
        <p:nvSpPr>
          <p:cNvPr id="51" name="Rectangle 57"/>
          <p:cNvSpPr>
            <a:spLocks noChangeArrowheads="1"/>
          </p:cNvSpPr>
          <p:nvPr/>
        </p:nvSpPr>
        <p:spPr bwMode="auto">
          <a:xfrm>
            <a:off x="6430761" y="1752754"/>
            <a:ext cx="244792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zh-TW" sz="1400" b="1" dirty="0"/>
              <a:t>搜尋特定日期行程，以及觀看</a:t>
            </a:r>
            <a:r>
              <a:rPr lang="zh-TW" altLang="zh-TW" sz="1400" b="1" dirty="0" smtClean="0"/>
              <a:t>行程</a:t>
            </a:r>
            <a:endParaRPr lang="en-US" altLang="zh-TW" sz="1400" b="1" dirty="0" smtClean="0"/>
          </a:p>
        </p:txBody>
      </p:sp>
      <p:sp>
        <p:nvSpPr>
          <p:cNvPr id="52" name="Rectangle 58"/>
          <p:cNvSpPr>
            <a:spLocks noChangeArrowheads="1"/>
          </p:cNvSpPr>
          <p:nvPr/>
        </p:nvSpPr>
        <p:spPr bwMode="auto">
          <a:xfrm>
            <a:off x="6428775" y="2346005"/>
            <a:ext cx="269414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TW" altLang="zh-TW" sz="1400" b="1" dirty="0"/>
              <a:t>使用名子、開始時間、完成百分比、行程編號、行程分類、內容，檢索</a:t>
            </a:r>
            <a:r>
              <a:rPr lang="zh-TW" altLang="zh-TW" sz="1400" b="1" dirty="0" smtClean="0"/>
              <a:t>想看</a:t>
            </a:r>
            <a:r>
              <a:rPr lang="zh-TW" altLang="zh-TW" sz="1400" b="1" dirty="0"/>
              <a:t>的</a:t>
            </a:r>
            <a:r>
              <a:rPr lang="zh-TW" altLang="zh-TW" sz="1400" b="1" dirty="0" smtClean="0"/>
              <a:t>行程</a:t>
            </a:r>
            <a:endParaRPr lang="zh-CN" altLang="en-US" sz="1100" dirty="0"/>
          </a:p>
        </p:txBody>
      </p:sp>
      <p:pic>
        <p:nvPicPr>
          <p:cNvPr id="1026" name="Picture 2" descr="ãè¡äºæãçåçæå°çµæ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437250" y="2252977"/>
            <a:ext cx="2281701" cy="1280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文字方塊 52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6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3610469" y="0"/>
            <a:ext cx="877971" cy="4113946"/>
            <a:chOff x="1775252" y="-1053552"/>
            <a:chExt cx="1045160" cy="4897356"/>
          </a:xfrm>
        </p:grpSpPr>
        <p:grpSp>
          <p:nvGrpSpPr>
            <p:cNvPr id="51" name="组合 50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3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2" name="直接连接符 51"/>
            <p:cNvCxnSpPr/>
            <p:nvPr/>
          </p:nvCxnSpPr>
          <p:spPr>
            <a:xfrm flipV="1">
              <a:off x="2295726" y="-1053552"/>
              <a:ext cx="0" cy="3881360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30"/>
          <p:cNvSpPr>
            <a:spLocks noChangeArrowheads="1"/>
          </p:cNvSpPr>
          <p:nvPr/>
        </p:nvSpPr>
        <p:spPr bwMode="auto">
          <a:xfrm>
            <a:off x="4230876" y="1854928"/>
            <a:ext cx="313025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000" b="1" dirty="0" smtClean="0">
                <a:solidFill>
                  <a:srgbClr val="E54B81"/>
                </a:solidFill>
                <a:ea typeface="微软雅黑" pitchFamily="34" charset="-122"/>
              </a:rPr>
              <a:t>分工結構</a:t>
            </a:r>
            <a:endParaRPr lang="zh-CN" altLang="en-US" sz="2000" b="1" dirty="0">
              <a:solidFill>
                <a:srgbClr val="E54B81"/>
              </a:solidFill>
              <a:ea typeface="微软雅黑" pitchFamily="34" charset="-122"/>
            </a:endParaRPr>
          </a:p>
        </p:txBody>
      </p:sp>
      <p:sp>
        <p:nvSpPr>
          <p:cNvPr id="63" name="Rectangle 31"/>
          <p:cNvSpPr>
            <a:spLocks noChangeArrowheads="1"/>
          </p:cNvSpPr>
          <p:nvPr/>
        </p:nvSpPr>
        <p:spPr bwMode="auto">
          <a:xfrm>
            <a:off x="4230876" y="2097273"/>
            <a:ext cx="331152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工作</a:t>
            </a: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分解結構</a:t>
            </a:r>
            <a:endParaRPr lang="en-US" altLang="zh-TW" sz="12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分工項目表</a:t>
            </a:r>
            <a:endParaRPr lang="zh-CN" altLang="en-US" sz="12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64" name="Rectangle 30"/>
          <p:cNvSpPr>
            <a:spLocks noChangeArrowheads="1"/>
          </p:cNvSpPr>
          <p:nvPr/>
        </p:nvSpPr>
        <p:spPr bwMode="auto">
          <a:xfrm>
            <a:off x="3131840" y="1774124"/>
            <a:ext cx="85161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5400" dirty="0">
                <a:ln>
                  <a:solidFill>
                    <a:srgbClr val="E54B81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03</a:t>
            </a:r>
            <a:endParaRPr lang="zh-CN" altLang="en-US" sz="5400" dirty="0">
              <a:ln>
                <a:solidFill>
                  <a:srgbClr val="E54B81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7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6435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E54B81"/>
                </a:solidFill>
                <a:latin typeface="Microsoft YaHei" pitchFamily="34" charset="-122"/>
                <a:ea typeface="Microsoft YaHei" pitchFamily="34" charset="-122"/>
              </a:rPr>
              <a:t>分工結構</a:t>
            </a:r>
            <a:endParaRPr lang="en-US" altLang="zh-CN" sz="2400" b="1" dirty="0">
              <a:solidFill>
                <a:srgbClr val="E54B81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826760" y="678128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工作分解結構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45" name="组合 4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6" name="直接连接符 4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76078"/>
              </p:ext>
            </p:extLst>
          </p:nvPr>
        </p:nvGraphicFramePr>
        <p:xfrm>
          <a:off x="3419872" y="98716"/>
          <a:ext cx="3964520" cy="512598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{7E9639D4-E3E2-4D34-9284-5A2195B3D0D7}</a:tableStyleId>
              </a:tblPr>
              <a:tblGrid>
                <a:gridCol w="87872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8579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178320">
                <a:tc>
                  <a:txBody>
                    <a:bodyPr/>
                    <a:lstStyle/>
                    <a:p>
                      <a:pPr marL="65405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>
                          <a:effectLst/>
                        </a:rPr>
                        <a:t>編號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>
                          <a:effectLst/>
                        </a:rPr>
                        <a:t>名稱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 dirty="0">
                          <a:effectLst/>
                        </a:rPr>
                        <a:t>1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登入</a:t>
                      </a:r>
                      <a:r>
                        <a:rPr lang="en-US" sz="1000" spc="-10">
                          <a:effectLst/>
                        </a:rPr>
                        <a:t>畫面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77366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</a:rPr>
                        <a:t>1.1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 dirty="0">
                          <a:effectLst/>
                        </a:rPr>
                        <a:t>帳密</a:t>
                      </a:r>
                      <a:r>
                        <a:rPr lang="en-US" sz="1000" spc="-10" dirty="0">
                          <a:effectLst/>
                        </a:rPr>
                        <a:t>輸入區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</a:rPr>
                        <a:t>1.2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</a:rPr>
                        <a:t>驗證碼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1.3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</a:rPr>
                        <a:t>介面顏</a:t>
                      </a:r>
                      <a:r>
                        <a:rPr lang="en-US" sz="1000" spc="-5" dirty="0">
                          <a:effectLst/>
                        </a:rPr>
                        <a:t>色及整體設計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>
                          <a:effectLst/>
                        </a:rPr>
                        <a:t>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</a:rPr>
                        <a:t>資料庫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</a:rPr>
                        <a:t>2.1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</a:rPr>
                        <a:t>存取</a:t>
                      </a:r>
                      <a:r>
                        <a:rPr lang="en-US" sz="1000" spc="-10" dirty="0">
                          <a:effectLst/>
                        </a:rPr>
                        <a:t>帳密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2.2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</a:rPr>
                        <a:t>存取使用者</a:t>
                      </a:r>
                      <a:r>
                        <a:rPr lang="en-US" sz="1000" spc="-5" dirty="0">
                          <a:effectLst/>
                        </a:rPr>
                        <a:t>資料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77366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>
                          <a:effectLst/>
                        </a:rPr>
                        <a:t>3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>
                          <a:effectLst/>
                        </a:rPr>
                        <a:t>管理者</a:t>
                      </a:r>
                      <a:r>
                        <a:rPr lang="en-US" sz="1000" spc="-5">
                          <a:effectLst/>
                        </a:rPr>
                        <a:t>主畫面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3.1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 dirty="0">
                          <a:effectLst/>
                        </a:rPr>
                        <a:t>介面顏</a:t>
                      </a:r>
                      <a:r>
                        <a:rPr lang="en-US" sz="1000" spc="-5" dirty="0">
                          <a:effectLst/>
                        </a:rPr>
                        <a:t>色設計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3.2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>
                          <a:effectLst/>
                        </a:rPr>
                        <a:t>文字排</a:t>
                      </a:r>
                      <a:r>
                        <a:rPr lang="en-US" sz="1000" spc="-5">
                          <a:effectLst/>
                        </a:rPr>
                        <a:t>版與功能設定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>
                          <a:effectLst/>
                        </a:rPr>
                        <a:t>4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>
                          <a:effectLst/>
                        </a:rPr>
                        <a:t>使用者</a:t>
                      </a:r>
                      <a:r>
                        <a:rPr lang="en-US" sz="1000" spc="-5">
                          <a:effectLst/>
                        </a:rPr>
                        <a:t>主畫面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4.1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 dirty="0">
                          <a:effectLst/>
                        </a:rPr>
                        <a:t>介面顏</a:t>
                      </a:r>
                      <a:r>
                        <a:rPr lang="en-US" sz="1000" spc="-5" dirty="0">
                          <a:effectLst/>
                        </a:rPr>
                        <a:t>色設計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4.2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</a:rPr>
                        <a:t>文字排</a:t>
                      </a:r>
                      <a:r>
                        <a:rPr lang="en-US" sz="1000" spc="-5" dirty="0">
                          <a:effectLst/>
                        </a:rPr>
                        <a:t>版與功能設定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177366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>
                          <a:effectLst/>
                        </a:rPr>
                        <a:t>5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>
                          <a:effectLst/>
                        </a:rPr>
                        <a:t>功能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5.1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</a:rPr>
                        <a:t>日曆顯</a:t>
                      </a:r>
                      <a:r>
                        <a:rPr lang="en-US" sz="1000" spc="-5" dirty="0">
                          <a:effectLst/>
                        </a:rPr>
                        <a:t>示設定與觀看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5.2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</a:rPr>
                        <a:t>音樂</a:t>
                      </a:r>
                      <a:r>
                        <a:rPr lang="en-US" sz="1000" spc="-10" dirty="0">
                          <a:effectLst/>
                        </a:rPr>
                        <a:t>設定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5.3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</a:rPr>
                        <a:t>行程</a:t>
                      </a:r>
                      <a:r>
                        <a:rPr lang="en-US" sz="1000" spc="-10" dirty="0">
                          <a:effectLst/>
                        </a:rPr>
                        <a:t>觀看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5.4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</a:rPr>
                        <a:t>行程修改與</a:t>
                      </a:r>
                      <a:r>
                        <a:rPr lang="en-US" sz="1000" spc="-5" dirty="0">
                          <a:effectLst/>
                        </a:rPr>
                        <a:t>更新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5.5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行程</a:t>
                      </a:r>
                      <a:r>
                        <a:rPr lang="en-US" sz="1000" spc="-10">
                          <a:effectLst/>
                        </a:rPr>
                        <a:t>搜尋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177366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5.6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>
                          <a:effectLst/>
                        </a:rPr>
                        <a:t>介面顏</a:t>
                      </a:r>
                      <a:r>
                        <a:rPr lang="en-US" sz="1000" spc="-5">
                          <a:effectLst/>
                        </a:rPr>
                        <a:t>色設定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5.7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</a:rPr>
                        <a:t>帳號</a:t>
                      </a:r>
                      <a:r>
                        <a:rPr lang="en-US" sz="1000" spc="-10" dirty="0">
                          <a:effectLst/>
                        </a:rPr>
                        <a:t>設定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21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5.8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 dirty="0">
                          <a:effectLst/>
                        </a:rPr>
                        <a:t>人員管</a:t>
                      </a:r>
                      <a:r>
                        <a:rPr lang="en-US" sz="1000" spc="-5" dirty="0">
                          <a:effectLst/>
                        </a:rPr>
                        <a:t>理設定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22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5.9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</a:rPr>
                        <a:t>排序各項</a:t>
                      </a:r>
                      <a:r>
                        <a:rPr lang="en-US" sz="1000" spc="-5" dirty="0">
                          <a:effectLst/>
                        </a:rPr>
                        <a:t>資料功能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23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>
                          <a:effectLst/>
                        </a:rPr>
                        <a:t>6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>
                          <a:effectLst/>
                        </a:rPr>
                        <a:t>報告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24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6.1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5" dirty="0">
                          <a:effectLst/>
                        </a:rPr>
                        <a:t>產</a:t>
                      </a:r>
                      <a:r>
                        <a:rPr lang="en-US" sz="1000" spc="-10" dirty="0">
                          <a:effectLst/>
                        </a:rPr>
                        <a:t>品</a:t>
                      </a:r>
                      <a:r>
                        <a:rPr lang="en-US" sz="1000" spc="-5" dirty="0">
                          <a:effectLst/>
                        </a:rPr>
                        <a:t>測</a:t>
                      </a:r>
                      <a:r>
                        <a:rPr lang="en-US" sz="1000" spc="-10" dirty="0">
                          <a:effectLst/>
                        </a:rPr>
                        <a:t>試</a:t>
                      </a:r>
                      <a:r>
                        <a:rPr lang="en-US" sz="1000" spc="-5" dirty="0">
                          <a:effectLst/>
                        </a:rPr>
                        <a:t>、</a:t>
                      </a:r>
                      <a:r>
                        <a:rPr lang="en-US" sz="1000" spc="-10" dirty="0">
                          <a:effectLst/>
                        </a:rPr>
                        <a:t>計</a:t>
                      </a:r>
                      <a:r>
                        <a:rPr lang="en-US" sz="1000" spc="-5" dirty="0">
                          <a:effectLst/>
                        </a:rPr>
                        <a:t>畫</a:t>
                      </a:r>
                      <a:r>
                        <a:rPr lang="en-US" sz="1000" spc="-10" dirty="0">
                          <a:effectLst/>
                        </a:rPr>
                        <a:t>書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25"/>
                  </a:ext>
                </a:extLst>
              </a:tr>
              <a:tr h="177366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6.2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>
                          <a:effectLst/>
                        </a:rPr>
                        <a:t>簡報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26"/>
                  </a:ext>
                </a:extLst>
              </a:tr>
              <a:tr h="18308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</a:rPr>
                        <a:t>6.3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>
                          <a:effectLst/>
                        </a:rPr>
                        <a:t>繪圖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xmlns="" val="10027"/>
                  </a:ext>
                </a:extLst>
              </a:tr>
              <a:tr h="18308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000" b="1" kern="1200" spc="-3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6.4</a:t>
                      </a:r>
                      <a:endParaRPr lang="zh-TW" sz="1000" b="1" kern="1200" spc="-3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000" b="1" kern="1200" spc="-3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產品測試</a:t>
                      </a:r>
                      <a:endParaRPr lang="zh-TW" sz="1000" b="1" kern="1200" spc="-3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/>
                </a:tc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9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629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1313</Words>
  <Application>Microsoft Macintosh PowerPoint</Application>
  <PresentationFormat>自訂</PresentationFormat>
  <Paragraphs>707</Paragraphs>
  <Slides>24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14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9" baseType="lpstr">
      <vt:lpstr>Calibri</vt:lpstr>
      <vt:lpstr>Cambria</vt:lpstr>
      <vt:lpstr>Impact</vt:lpstr>
      <vt:lpstr>Kaiti TC</vt:lpstr>
      <vt:lpstr>Microsoft YaHei</vt:lpstr>
      <vt:lpstr>SimSun</vt:lpstr>
      <vt:lpstr>Times New Roman</vt:lpstr>
      <vt:lpstr>ZakkuriGothic BLK</vt:lpstr>
      <vt:lpstr>宋体</vt:lpstr>
      <vt:lpstr>迷你简汉真广标</vt:lpstr>
      <vt:lpstr>微软雅黑</vt:lpstr>
      <vt:lpstr>新細明體</vt:lpstr>
      <vt:lpstr>標楷體</vt:lpstr>
      <vt:lpstr>Arial</vt:lpstr>
      <vt:lpstr>默认设计模板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http://www.ypppt.com/</Company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优品PPT</dc:creator>
  <cp:keywords>http:/www.ypppt.com</cp:keywords>
  <dc:description>http://www.ypppt.com/</dc:description>
  <cp:lastModifiedBy>Microsoft Office 使用者</cp:lastModifiedBy>
  <cp:revision>101</cp:revision>
  <dcterms:created xsi:type="dcterms:W3CDTF">2015-05-20T08:18:00Z</dcterms:created>
  <dcterms:modified xsi:type="dcterms:W3CDTF">2018-05-24T15:28:15Z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2052-10.1.0.5559</vt:lpwstr>
  </property>
</Properties>
</file>